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2"/>
  </p:notesMasterIdLst>
  <p:sldIdLst>
    <p:sldId id="256" r:id="rId2"/>
    <p:sldId id="257" r:id="rId3"/>
    <p:sldId id="264" r:id="rId4"/>
    <p:sldId id="265" r:id="rId5"/>
    <p:sldId id="267" r:id="rId6"/>
    <p:sldId id="268" r:id="rId7"/>
    <p:sldId id="269" r:id="rId8"/>
    <p:sldId id="270" r:id="rId9"/>
    <p:sldId id="271" r:id="rId10"/>
    <p:sldId id="288" r:id="rId11"/>
    <p:sldId id="272" r:id="rId12"/>
    <p:sldId id="273" r:id="rId13"/>
    <p:sldId id="262" r:id="rId14"/>
    <p:sldId id="274" r:id="rId15"/>
    <p:sldId id="275" r:id="rId16"/>
    <p:sldId id="276" r:id="rId17"/>
    <p:sldId id="277" r:id="rId18"/>
    <p:sldId id="263" r:id="rId19"/>
    <p:sldId id="278" r:id="rId20"/>
    <p:sldId id="279" r:id="rId21"/>
    <p:sldId id="280" r:id="rId22"/>
    <p:sldId id="281" r:id="rId23"/>
    <p:sldId id="282" r:id="rId24"/>
    <p:sldId id="283" r:id="rId25"/>
    <p:sldId id="284" r:id="rId26"/>
    <p:sldId id="285" r:id="rId27"/>
    <p:sldId id="286" r:id="rId28"/>
    <p:sldId id="287" r:id="rId29"/>
    <p:sldId id="259" r:id="rId30"/>
    <p:sldId id="26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6FE30-6073-4B53-9CC1-75C11403907A}" type="datetimeFigureOut">
              <a:rPr lang="en-US" smtClean="0"/>
              <a:pPr/>
              <a:t>11/19/2010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A00AF-3BCB-4521-9589-B77404666A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E15BC-71F3-4FA5-96DB-F7D7982C9521}"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a:spcBef>
                <a:spcPct val="0"/>
              </a:spcBef>
            </a:pPr>
            <a:endParaRPr kumimoji="0" lang="en-US" sz="2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3186" name="Rectangle 1026"/>
          <p:cNvSpPr>
            <a:spLocks noGrp="1" noChangeArrowheads="1"/>
          </p:cNvSpPr>
          <p:nvPr>
            <p:ph type="ctrTitle" sz="quarter"/>
          </p:nvPr>
        </p:nvSpPr>
        <p:spPr>
          <a:xfrm>
            <a:off x="2738438" y="1381125"/>
            <a:ext cx="6403975" cy="2333625"/>
          </a:xfrm>
        </p:spPr>
        <p:txBody>
          <a:bodyPr/>
          <a:lstStyle>
            <a:lvl1pPr>
              <a:defRPr/>
            </a:lvl1pPr>
          </a:lstStyle>
          <a:p>
            <a:r>
              <a:rPr lang="en-US" smtClean="0"/>
              <a:t>Click to edit Master title style</a:t>
            </a:r>
            <a:endParaRPr lang="en-US"/>
          </a:p>
        </p:txBody>
      </p:sp>
      <p:sp>
        <p:nvSpPr>
          <p:cNvPr id="93187" name="Rectangle 1027"/>
          <p:cNvSpPr>
            <a:spLocks noGrp="1" noChangeArrowheads="1"/>
          </p:cNvSpPr>
          <p:nvPr>
            <p:ph type="subTitle" sz="quarter" idx="1"/>
          </p:nvPr>
        </p:nvSpPr>
        <p:spPr>
          <a:xfrm>
            <a:off x="2741613" y="4124325"/>
            <a:ext cx="6400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93188" name="Rectangle 1028"/>
          <p:cNvSpPr>
            <a:spLocks noGrp="1" noChangeArrowheads="1"/>
          </p:cNvSpPr>
          <p:nvPr>
            <p:ph type="dt" sz="quarter" idx="2"/>
          </p:nvPr>
        </p:nvSpPr>
        <p:spPr>
          <a:xfrm>
            <a:off x="2819400" y="5410200"/>
            <a:ext cx="1905000" cy="457200"/>
          </a:xfrm>
        </p:spPr>
        <p:txBody>
          <a:bodyPr/>
          <a:lstStyle>
            <a:lvl1pPr>
              <a:defRPr sz="3200" b="1">
                <a:latin typeface="+mn-lt"/>
              </a:defRPr>
            </a:lvl1pPr>
          </a:lstStyle>
          <a:p>
            <a:fld id="{8A6EA02B-D22A-41F8-8526-23F7C52A082E}" type="datetimeFigureOut">
              <a:rPr lang="en-US" smtClean="0"/>
              <a:pPr/>
              <a:t>11/19/2010</a:t>
            </a:fld>
            <a:endParaRPr lang="en-US"/>
          </a:p>
        </p:txBody>
      </p:sp>
      <p:sp>
        <p:nvSpPr>
          <p:cNvPr id="93189" name="Rectangle 1029"/>
          <p:cNvSpPr>
            <a:spLocks noGrp="1" noChangeArrowheads="1"/>
          </p:cNvSpPr>
          <p:nvPr>
            <p:ph type="ftr" sz="quarter" idx="3"/>
          </p:nvPr>
        </p:nvSpPr>
        <p:spPr>
          <a:xfrm>
            <a:off x="3767138" y="6319838"/>
            <a:ext cx="2895600" cy="457200"/>
          </a:xfrm>
        </p:spPr>
        <p:txBody>
          <a:bodyPr/>
          <a:lstStyle>
            <a:lvl1pPr>
              <a:defRPr/>
            </a:lvl1pPr>
          </a:lstStyle>
          <a:p>
            <a:endParaRPr lang="en-US"/>
          </a:p>
        </p:txBody>
      </p:sp>
      <p:sp>
        <p:nvSpPr>
          <p:cNvPr id="93190" name="Rectangle 1030"/>
          <p:cNvSpPr>
            <a:spLocks noGrp="1" noChangeArrowheads="1"/>
          </p:cNvSpPr>
          <p:nvPr>
            <p:ph type="sldNum" sz="quarter" idx="4"/>
          </p:nvPr>
        </p:nvSpPr>
        <p:spPr>
          <a:xfrm>
            <a:off x="7196138" y="6319838"/>
            <a:ext cx="1905000" cy="457200"/>
          </a:xfrm>
        </p:spPr>
        <p:txBody>
          <a:bodyPr/>
          <a:lstStyle>
            <a:lvl1pPr>
              <a:defRPr/>
            </a:lvl1pPr>
          </a:lstStyle>
          <a:p>
            <a:fld id="{64E10660-5030-487A-A00F-F08B7617E438}" type="slidenum">
              <a:rPr lang="en-US" smtClean="0"/>
              <a:pPr/>
              <a:t>‹#›</a:t>
            </a:fld>
            <a:endParaRPr lang="en-US"/>
          </a:p>
        </p:txBody>
      </p:sp>
      <p:grpSp>
        <p:nvGrpSpPr>
          <p:cNvPr id="2" name="Group 1031"/>
          <p:cNvGrpSpPr>
            <a:grpSpLocks/>
          </p:cNvGrpSpPr>
          <p:nvPr/>
        </p:nvGrpSpPr>
        <p:grpSpPr bwMode="auto">
          <a:xfrm>
            <a:off x="0" y="0"/>
            <a:ext cx="1557338" cy="6878638"/>
            <a:chOff x="0" y="-6"/>
            <a:chExt cx="981" cy="4333"/>
          </a:xfrm>
        </p:grpSpPr>
        <p:sp>
          <p:nvSpPr>
            <p:cNvPr id="93192" name="Rectangle 1032"/>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n-US"/>
            </a:p>
          </p:txBody>
        </p:sp>
        <p:sp>
          <p:nvSpPr>
            <p:cNvPr id="93193" name="Rectangle 1033"/>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pPr>
              <a:endParaRPr lang="en-US"/>
            </a:p>
          </p:txBody>
        </p:sp>
        <p:sp>
          <p:nvSpPr>
            <p:cNvPr id="93194" name="Rectangle 1034"/>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n-US"/>
            </a:p>
          </p:txBody>
        </p:sp>
        <p:sp>
          <p:nvSpPr>
            <p:cNvPr id="93195" name="Rectangle 1035"/>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pPr>
              <a:endParaRPr lang="en-US"/>
            </a:p>
          </p:txBody>
        </p:sp>
        <p:sp>
          <p:nvSpPr>
            <p:cNvPr id="93196" name="Freeform 1036"/>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197" name="Freeform 1037"/>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198" name="Freeform 1038"/>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199" name="Freeform 1039"/>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00" name="Freeform 1040"/>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01" name="Freeform 1041"/>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02" name="Freeform 1042"/>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03" name="Freeform 1043"/>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04" name="Rectangle 1044"/>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n-US"/>
            </a:p>
          </p:txBody>
        </p:sp>
        <p:sp>
          <p:nvSpPr>
            <p:cNvPr id="93205" name="Rectangle 1045"/>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pPr>
              <a:endParaRPr lang="en-US"/>
            </a:p>
          </p:txBody>
        </p:sp>
        <p:sp>
          <p:nvSpPr>
            <p:cNvPr id="93206" name="Rectangle 1046"/>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n-US"/>
            </a:p>
          </p:txBody>
        </p:sp>
        <p:sp>
          <p:nvSpPr>
            <p:cNvPr id="93207" name="Rectangle 1047"/>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pPr>
              <a:endParaRPr lang="en-US"/>
            </a:p>
          </p:txBody>
        </p:sp>
        <p:sp>
          <p:nvSpPr>
            <p:cNvPr id="93208" name="Freeform 1048"/>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09" name="Freeform 1049"/>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10" name="Freeform 1050"/>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11" name="Freeform 1051"/>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12" name="Freeform 1052"/>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13" name="Freeform 1053"/>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14" name="Freeform 1054"/>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15" name="Freeform 1055"/>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16" name="Freeform 1056"/>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17" name="Freeform 1057"/>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18" name="Rectangle 1058"/>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endParaRPr lang="en-US"/>
            </a:p>
          </p:txBody>
        </p:sp>
        <p:sp>
          <p:nvSpPr>
            <p:cNvPr id="93219" name="Line 1059"/>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endParaRPr lang="en-US"/>
            </a:p>
          </p:txBody>
        </p:sp>
        <p:sp>
          <p:nvSpPr>
            <p:cNvPr id="93220" name="Line 1060"/>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endParaRPr lang="en-US"/>
            </a:p>
          </p:txBody>
        </p:sp>
      </p:grpSp>
      <p:grpSp>
        <p:nvGrpSpPr>
          <p:cNvPr id="3" name="Group 1061"/>
          <p:cNvGrpSpPr>
            <a:grpSpLocks/>
          </p:cNvGrpSpPr>
          <p:nvPr/>
        </p:nvGrpSpPr>
        <p:grpSpPr bwMode="auto">
          <a:xfrm>
            <a:off x="523875" y="1428750"/>
            <a:ext cx="2095500" cy="2095500"/>
            <a:chOff x="330" y="900"/>
            <a:chExt cx="1320" cy="1320"/>
          </a:xfrm>
        </p:grpSpPr>
        <p:sp>
          <p:nvSpPr>
            <p:cNvPr id="93222" name="Rectangle 1062"/>
            <p:cNvSpPr>
              <a:spLocks noChangeArrowheads="1"/>
            </p:cNvSpPr>
            <p:nvPr/>
          </p:nvSpPr>
          <p:spPr bwMode="auto">
            <a:xfrm>
              <a:off x="975" y="900"/>
              <a:ext cx="675" cy="1320"/>
            </a:xfrm>
            <a:prstGeom prst="rect">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a:lstStyle/>
            <a:p>
              <a:endParaRPr lang="en-US"/>
            </a:p>
          </p:txBody>
        </p:sp>
        <p:grpSp>
          <p:nvGrpSpPr>
            <p:cNvPr id="4" name="Group 1063"/>
            <p:cNvGrpSpPr>
              <a:grpSpLocks/>
            </p:cNvGrpSpPr>
            <p:nvPr/>
          </p:nvGrpSpPr>
          <p:grpSpPr bwMode="auto">
            <a:xfrm>
              <a:off x="330" y="1015"/>
              <a:ext cx="1079" cy="1060"/>
              <a:chOff x="330" y="1015"/>
              <a:chExt cx="1079" cy="1060"/>
            </a:xfrm>
          </p:grpSpPr>
          <p:grpSp>
            <p:nvGrpSpPr>
              <p:cNvPr id="5" name="Group 1064"/>
              <p:cNvGrpSpPr>
                <a:grpSpLocks/>
              </p:cNvGrpSpPr>
              <p:nvPr/>
            </p:nvGrpSpPr>
            <p:grpSpPr bwMode="auto">
              <a:xfrm>
                <a:off x="330" y="1015"/>
                <a:ext cx="1079" cy="1060"/>
                <a:chOff x="330" y="1015"/>
                <a:chExt cx="1079" cy="1060"/>
              </a:xfrm>
            </p:grpSpPr>
            <p:grpSp>
              <p:nvGrpSpPr>
                <p:cNvPr id="6" name="Group 1065"/>
                <p:cNvGrpSpPr>
                  <a:grpSpLocks/>
                </p:cNvGrpSpPr>
                <p:nvPr/>
              </p:nvGrpSpPr>
              <p:grpSpPr bwMode="auto">
                <a:xfrm>
                  <a:off x="330" y="1015"/>
                  <a:ext cx="1079" cy="1060"/>
                  <a:chOff x="330" y="1015"/>
                  <a:chExt cx="1079" cy="1060"/>
                </a:xfrm>
              </p:grpSpPr>
              <p:sp>
                <p:nvSpPr>
                  <p:cNvPr id="93226" name="Rectangle 1066"/>
                  <p:cNvSpPr>
                    <a:spLocks noChangeArrowheads="1"/>
                  </p:cNvSpPr>
                  <p:nvPr/>
                </p:nvSpPr>
                <p:spPr bwMode="auto">
                  <a:xfrm>
                    <a:off x="333" y="1910"/>
                    <a:ext cx="1074" cy="16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lstStyle/>
                  <a:p>
                    <a:endParaRPr lang="en-US"/>
                  </a:p>
                </p:txBody>
              </p:sp>
              <p:sp>
                <p:nvSpPr>
                  <p:cNvPr id="93227" name="Rectangle 1067"/>
                  <p:cNvSpPr>
                    <a:spLocks noChangeArrowheads="1"/>
                  </p:cNvSpPr>
                  <p:nvPr/>
                </p:nvSpPr>
                <p:spPr bwMode="auto">
                  <a:xfrm>
                    <a:off x="333" y="1015"/>
                    <a:ext cx="1074" cy="165"/>
                  </a:xfrm>
                  <a:prstGeom prst="rect">
                    <a:avLst/>
                  </a:prstGeom>
                  <a:gradFill rotWithShape="0">
                    <a:gsLst>
                      <a:gs pos="0">
                        <a:schemeClr val="accent1">
                          <a:gamma/>
                          <a:shade val="46275"/>
                          <a:invGamma/>
                        </a:schemeClr>
                      </a:gs>
                      <a:gs pos="100000">
                        <a:schemeClr val="accent1"/>
                      </a:gs>
                    </a:gsLst>
                    <a:lin ang="5400000" scaled="1"/>
                  </a:gradFill>
                  <a:ln w="9525">
                    <a:noFill/>
                    <a:miter lim="800000"/>
                    <a:headEnd/>
                    <a:tailEnd/>
                  </a:ln>
                  <a:effectLst/>
                </p:spPr>
                <p:txBody>
                  <a:bodyPr/>
                  <a:lstStyle/>
                  <a:p>
                    <a:endParaRPr lang="en-US"/>
                  </a:p>
                </p:txBody>
              </p:sp>
              <p:sp>
                <p:nvSpPr>
                  <p:cNvPr id="93228" name="AutoShape 1068"/>
                  <p:cNvSpPr>
                    <a:spLocks noChangeArrowheads="1"/>
                  </p:cNvSpPr>
                  <p:nvPr/>
                </p:nvSpPr>
                <p:spPr bwMode="auto">
                  <a:xfrm rot="5400000" flipV="1">
                    <a:off x="-91" y="144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n-US"/>
                  </a:p>
                </p:txBody>
              </p:sp>
              <p:sp>
                <p:nvSpPr>
                  <p:cNvPr id="93229" name="AutoShape 1069"/>
                  <p:cNvSpPr>
                    <a:spLocks noChangeArrowheads="1"/>
                  </p:cNvSpPr>
                  <p:nvPr/>
                </p:nvSpPr>
                <p:spPr bwMode="auto">
                  <a:xfrm rot="-5400000" flipH="1" flipV="1">
                    <a:off x="802" y="143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n-US"/>
                  </a:p>
                </p:txBody>
              </p:sp>
            </p:grpSp>
            <p:sp>
              <p:nvSpPr>
                <p:cNvPr id="93230" name="Rectangle 1070"/>
                <p:cNvSpPr>
                  <a:spLocks noChangeArrowheads="1"/>
                </p:cNvSpPr>
                <p:nvPr/>
              </p:nvSpPr>
              <p:spPr bwMode="auto">
                <a:xfrm>
                  <a:off x="433" y="1111"/>
                  <a:ext cx="874" cy="868"/>
                </a:xfrm>
                <a:prstGeom prst="rect">
                  <a:avLst/>
                </a:prstGeom>
                <a:gradFill rotWithShape="0">
                  <a:gsLst>
                    <a:gs pos="0">
                      <a:schemeClr val="accent1">
                        <a:gamma/>
                        <a:shade val="46275"/>
                        <a:invGamma/>
                      </a:schemeClr>
                    </a:gs>
                    <a:gs pos="100000">
                      <a:schemeClr val="accent1"/>
                    </a:gs>
                  </a:gsLst>
                  <a:path path="shape">
                    <a:fillToRect l="50000" t="50000" r="50000" b="50000"/>
                  </a:path>
                </a:gradFill>
                <a:ln w="9525">
                  <a:noFill/>
                  <a:miter lim="800000"/>
                  <a:headEnd/>
                  <a:tailEnd/>
                </a:ln>
                <a:effectLst/>
              </p:spPr>
              <p:txBody>
                <a:bodyPr/>
                <a:lstStyle/>
                <a:p>
                  <a:endParaRPr lang="en-US"/>
                </a:p>
              </p:txBody>
            </p:sp>
            <p:sp>
              <p:nvSpPr>
                <p:cNvPr id="93231" name="Oval 1071"/>
                <p:cNvSpPr>
                  <a:spLocks noChangeArrowheads="1"/>
                </p:cNvSpPr>
                <p:nvPr/>
              </p:nvSpPr>
              <p:spPr bwMode="auto">
                <a:xfrm>
                  <a:off x="484" y="1170"/>
                  <a:ext cx="772" cy="750"/>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spcBef>
                      <a:spcPct val="50000"/>
                    </a:spcBef>
                  </a:pPr>
                  <a:endParaRPr lang="en-US"/>
                </a:p>
              </p:txBody>
            </p:sp>
            <p:sp>
              <p:nvSpPr>
                <p:cNvPr id="93232" name="Oval 1072"/>
                <p:cNvSpPr>
                  <a:spLocks noChangeArrowheads="1"/>
                </p:cNvSpPr>
                <p:nvPr/>
              </p:nvSpPr>
              <p:spPr bwMode="auto">
                <a:xfrm>
                  <a:off x="559" y="1241"/>
                  <a:ext cx="622" cy="608"/>
                </a:xfrm>
                <a:prstGeom prst="ellipse">
                  <a:avLst/>
                </a:prstGeom>
                <a:gradFill rotWithShape="0">
                  <a:gsLst>
                    <a:gs pos="0">
                      <a:schemeClr val="accent1">
                        <a:gamma/>
                        <a:shade val="46275"/>
                        <a:invGamma/>
                      </a:schemeClr>
                    </a:gs>
                    <a:gs pos="100000">
                      <a:schemeClr val="accent1"/>
                    </a:gs>
                  </a:gsLst>
                  <a:lin ang="0" scaled="1"/>
                </a:gradFill>
                <a:ln w="9525">
                  <a:noFill/>
                  <a:round/>
                  <a:headEnd/>
                  <a:tailEnd/>
                </a:ln>
                <a:effectLst/>
              </p:spPr>
              <p:txBody>
                <a:bodyPr wrap="none" lIns="92075" tIns="46038" rIns="92075" bIns="46038" anchor="ctr"/>
                <a:lstStyle/>
                <a:p>
                  <a:pPr>
                    <a:spcBef>
                      <a:spcPct val="50000"/>
                    </a:spcBef>
                  </a:pPr>
                  <a:endParaRPr lang="en-US"/>
                </a:p>
              </p:txBody>
            </p:sp>
            <p:sp>
              <p:nvSpPr>
                <p:cNvPr id="93233" name="Oval 1073"/>
                <p:cNvSpPr>
                  <a:spLocks noChangeArrowheads="1"/>
                </p:cNvSpPr>
                <p:nvPr/>
              </p:nvSpPr>
              <p:spPr bwMode="auto">
                <a:xfrm>
                  <a:off x="624" y="1303"/>
                  <a:ext cx="492" cy="484"/>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spcBef>
                      <a:spcPct val="50000"/>
                    </a:spcBef>
                  </a:pPr>
                  <a:endParaRPr lang="en-US"/>
                </a:p>
              </p:txBody>
            </p:sp>
          </p:grpSp>
          <p:grpSp>
            <p:nvGrpSpPr>
              <p:cNvPr id="7" name="Group 1074"/>
              <p:cNvGrpSpPr>
                <a:grpSpLocks/>
              </p:cNvGrpSpPr>
              <p:nvPr/>
            </p:nvGrpSpPr>
            <p:grpSpPr bwMode="auto">
              <a:xfrm>
                <a:off x="634" y="1345"/>
                <a:ext cx="447" cy="402"/>
                <a:chOff x="634" y="1345"/>
                <a:chExt cx="447" cy="402"/>
              </a:xfrm>
            </p:grpSpPr>
            <p:sp>
              <p:nvSpPr>
                <p:cNvPr id="93235" name="Arc 1075"/>
                <p:cNvSpPr>
                  <a:spLocks/>
                </p:cNvSpPr>
                <p:nvPr/>
              </p:nvSpPr>
              <p:spPr bwMode="auto">
                <a:xfrm>
                  <a:off x="856" y="1409"/>
                  <a:ext cx="34" cy="28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36" name="Arc 1076"/>
                <p:cNvSpPr>
                  <a:spLocks/>
                </p:cNvSpPr>
                <p:nvPr/>
              </p:nvSpPr>
              <p:spPr bwMode="auto">
                <a:xfrm>
                  <a:off x="827" y="1409"/>
                  <a:ext cx="34" cy="288"/>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accent1">
                        <a:gamma/>
                        <a:shade val="46275"/>
                        <a:invGamma/>
                      </a:schemeClr>
                    </a:gs>
                    <a:gs pos="100000">
                      <a:schemeClr val="accent1"/>
                    </a:gs>
                  </a:gsLst>
                  <a:lin ang="0" scaled="1"/>
                </a:gradFill>
                <a:ln w="9525">
                  <a:noFill/>
                  <a:round/>
                  <a:headEnd type="none" w="sm" len="sm"/>
                  <a:tailEnd type="none" w="sm" len="sm"/>
                </a:ln>
                <a:effectLst/>
              </p:spPr>
              <p:txBody>
                <a:bodyPr/>
                <a:lstStyle/>
                <a:p>
                  <a:endParaRPr lang="en-US"/>
                </a:p>
              </p:txBody>
            </p:sp>
            <p:sp>
              <p:nvSpPr>
                <p:cNvPr id="93237" name="AutoShape 1077"/>
                <p:cNvSpPr>
                  <a:spLocks noChangeArrowheads="1"/>
                </p:cNvSpPr>
                <p:nvPr/>
              </p:nvSpPr>
              <p:spPr bwMode="auto">
                <a:xfrm>
                  <a:off x="798" y="1694"/>
                  <a:ext cx="122" cy="53"/>
                </a:xfrm>
                <a:prstGeom prst="roundRect">
                  <a:avLst>
                    <a:gd name="adj" fmla="val 49995"/>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endParaRPr lang="en-US"/>
                </a:p>
              </p:txBody>
            </p:sp>
            <p:sp>
              <p:nvSpPr>
                <p:cNvPr id="93238" name="Freeform 1078"/>
                <p:cNvSpPr>
                  <a:spLocks/>
                </p:cNvSpPr>
                <p:nvPr/>
              </p:nvSpPr>
              <p:spPr bwMode="auto">
                <a:xfrm>
                  <a:off x="634" y="1467"/>
                  <a:ext cx="221" cy="230"/>
                </a:xfrm>
                <a:custGeom>
                  <a:avLst/>
                  <a:gdLst/>
                  <a:ahLst/>
                  <a:cxnLst>
                    <a:cxn ang="0">
                      <a:pos x="212" y="204"/>
                    </a:cxn>
                    <a:cxn ang="0">
                      <a:pos x="194" y="158"/>
                    </a:cxn>
                    <a:cxn ang="0">
                      <a:pos x="188" y="111"/>
                    </a:cxn>
                    <a:cxn ang="0">
                      <a:pos x="183" y="72"/>
                    </a:cxn>
                    <a:cxn ang="0">
                      <a:pos x="178" y="52"/>
                    </a:cxn>
                    <a:cxn ang="0">
                      <a:pos x="169" y="37"/>
                    </a:cxn>
                    <a:cxn ang="0">
                      <a:pos x="157" y="24"/>
                    </a:cxn>
                    <a:cxn ang="0">
                      <a:pos x="143" y="13"/>
                    </a:cxn>
                    <a:cxn ang="0">
                      <a:pos x="124" y="5"/>
                    </a:cxn>
                    <a:cxn ang="0">
                      <a:pos x="100" y="0"/>
                    </a:cxn>
                    <a:cxn ang="0">
                      <a:pos x="76" y="0"/>
                    </a:cxn>
                    <a:cxn ang="0">
                      <a:pos x="54" y="7"/>
                    </a:cxn>
                    <a:cxn ang="0">
                      <a:pos x="35" y="16"/>
                    </a:cxn>
                    <a:cxn ang="0">
                      <a:pos x="18" y="31"/>
                    </a:cxn>
                    <a:cxn ang="0">
                      <a:pos x="5" y="51"/>
                    </a:cxn>
                    <a:cxn ang="0">
                      <a:pos x="0" y="73"/>
                    </a:cxn>
                    <a:cxn ang="0">
                      <a:pos x="3" y="72"/>
                    </a:cxn>
                    <a:cxn ang="0">
                      <a:pos x="15" y="64"/>
                    </a:cxn>
                    <a:cxn ang="0">
                      <a:pos x="35" y="58"/>
                    </a:cxn>
                    <a:cxn ang="0">
                      <a:pos x="56" y="57"/>
                    </a:cxn>
                    <a:cxn ang="0">
                      <a:pos x="74" y="63"/>
                    </a:cxn>
                    <a:cxn ang="0">
                      <a:pos x="87" y="73"/>
                    </a:cxn>
                    <a:cxn ang="0">
                      <a:pos x="93" y="85"/>
                    </a:cxn>
                    <a:cxn ang="0">
                      <a:pos x="96" y="102"/>
                    </a:cxn>
                    <a:cxn ang="0">
                      <a:pos x="100" y="124"/>
                    </a:cxn>
                    <a:cxn ang="0">
                      <a:pos x="106" y="147"/>
                    </a:cxn>
                    <a:cxn ang="0">
                      <a:pos x="116" y="168"/>
                    </a:cxn>
                    <a:cxn ang="0">
                      <a:pos x="131" y="190"/>
                    </a:cxn>
                    <a:cxn ang="0">
                      <a:pos x="150" y="207"/>
                    </a:cxn>
                    <a:cxn ang="0">
                      <a:pos x="172" y="219"/>
                    </a:cxn>
                    <a:cxn ang="0">
                      <a:pos x="194" y="226"/>
                    </a:cxn>
                    <a:cxn ang="0">
                      <a:pos x="220" y="229"/>
                    </a:cxn>
                  </a:cxnLst>
                  <a:rect l="0" t="0" r="r" b="b"/>
                  <a:pathLst>
                    <a:path w="221" h="230">
                      <a:moveTo>
                        <a:pt x="220" y="229"/>
                      </a:moveTo>
                      <a:lnTo>
                        <a:pt x="212" y="204"/>
                      </a:lnTo>
                      <a:lnTo>
                        <a:pt x="202" y="180"/>
                      </a:lnTo>
                      <a:lnTo>
                        <a:pt x="194" y="158"/>
                      </a:lnTo>
                      <a:lnTo>
                        <a:pt x="190" y="136"/>
                      </a:lnTo>
                      <a:lnTo>
                        <a:pt x="188" y="111"/>
                      </a:lnTo>
                      <a:lnTo>
                        <a:pt x="185" y="85"/>
                      </a:lnTo>
                      <a:lnTo>
                        <a:pt x="183" y="72"/>
                      </a:lnTo>
                      <a:lnTo>
                        <a:pt x="181" y="61"/>
                      </a:lnTo>
                      <a:lnTo>
                        <a:pt x="178" y="52"/>
                      </a:lnTo>
                      <a:lnTo>
                        <a:pt x="173" y="43"/>
                      </a:lnTo>
                      <a:lnTo>
                        <a:pt x="169" y="37"/>
                      </a:lnTo>
                      <a:lnTo>
                        <a:pt x="164" y="30"/>
                      </a:lnTo>
                      <a:lnTo>
                        <a:pt x="157" y="24"/>
                      </a:lnTo>
                      <a:lnTo>
                        <a:pt x="150" y="18"/>
                      </a:lnTo>
                      <a:lnTo>
                        <a:pt x="143" y="13"/>
                      </a:lnTo>
                      <a:lnTo>
                        <a:pt x="134" y="9"/>
                      </a:lnTo>
                      <a:lnTo>
                        <a:pt x="124" y="5"/>
                      </a:lnTo>
                      <a:lnTo>
                        <a:pt x="112" y="2"/>
                      </a:lnTo>
                      <a:lnTo>
                        <a:pt x="100" y="0"/>
                      </a:lnTo>
                      <a:lnTo>
                        <a:pt x="88" y="0"/>
                      </a:lnTo>
                      <a:lnTo>
                        <a:pt x="76" y="0"/>
                      </a:lnTo>
                      <a:lnTo>
                        <a:pt x="65" y="2"/>
                      </a:lnTo>
                      <a:lnTo>
                        <a:pt x="54" y="7"/>
                      </a:lnTo>
                      <a:lnTo>
                        <a:pt x="45" y="10"/>
                      </a:lnTo>
                      <a:lnTo>
                        <a:pt x="35" y="16"/>
                      </a:lnTo>
                      <a:lnTo>
                        <a:pt x="25" y="24"/>
                      </a:lnTo>
                      <a:lnTo>
                        <a:pt x="18" y="31"/>
                      </a:lnTo>
                      <a:lnTo>
                        <a:pt x="11" y="41"/>
                      </a:lnTo>
                      <a:lnTo>
                        <a:pt x="5" y="51"/>
                      </a:lnTo>
                      <a:lnTo>
                        <a:pt x="1" y="63"/>
                      </a:lnTo>
                      <a:lnTo>
                        <a:pt x="0" y="73"/>
                      </a:lnTo>
                      <a:lnTo>
                        <a:pt x="0" y="79"/>
                      </a:lnTo>
                      <a:lnTo>
                        <a:pt x="3" y="72"/>
                      </a:lnTo>
                      <a:lnTo>
                        <a:pt x="8" y="67"/>
                      </a:lnTo>
                      <a:lnTo>
                        <a:pt x="15" y="64"/>
                      </a:lnTo>
                      <a:lnTo>
                        <a:pt x="25" y="60"/>
                      </a:lnTo>
                      <a:lnTo>
                        <a:pt x="35" y="58"/>
                      </a:lnTo>
                      <a:lnTo>
                        <a:pt x="46" y="57"/>
                      </a:lnTo>
                      <a:lnTo>
                        <a:pt x="56" y="57"/>
                      </a:lnTo>
                      <a:lnTo>
                        <a:pt x="67" y="60"/>
                      </a:lnTo>
                      <a:lnTo>
                        <a:pt x="74" y="63"/>
                      </a:lnTo>
                      <a:lnTo>
                        <a:pt x="81" y="67"/>
                      </a:lnTo>
                      <a:lnTo>
                        <a:pt x="87" y="73"/>
                      </a:lnTo>
                      <a:lnTo>
                        <a:pt x="91" y="78"/>
                      </a:lnTo>
                      <a:lnTo>
                        <a:pt x="93" y="85"/>
                      </a:lnTo>
                      <a:lnTo>
                        <a:pt x="95" y="92"/>
                      </a:lnTo>
                      <a:lnTo>
                        <a:pt x="96" y="102"/>
                      </a:lnTo>
                      <a:lnTo>
                        <a:pt x="98" y="112"/>
                      </a:lnTo>
                      <a:lnTo>
                        <a:pt x="100" y="124"/>
                      </a:lnTo>
                      <a:lnTo>
                        <a:pt x="103" y="135"/>
                      </a:lnTo>
                      <a:lnTo>
                        <a:pt x="106" y="147"/>
                      </a:lnTo>
                      <a:lnTo>
                        <a:pt x="111" y="158"/>
                      </a:lnTo>
                      <a:lnTo>
                        <a:pt x="116" y="168"/>
                      </a:lnTo>
                      <a:lnTo>
                        <a:pt x="123" y="180"/>
                      </a:lnTo>
                      <a:lnTo>
                        <a:pt x="131" y="190"/>
                      </a:lnTo>
                      <a:lnTo>
                        <a:pt x="140" y="199"/>
                      </a:lnTo>
                      <a:lnTo>
                        <a:pt x="150" y="207"/>
                      </a:lnTo>
                      <a:lnTo>
                        <a:pt x="163" y="215"/>
                      </a:lnTo>
                      <a:lnTo>
                        <a:pt x="172" y="219"/>
                      </a:lnTo>
                      <a:lnTo>
                        <a:pt x="183" y="223"/>
                      </a:lnTo>
                      <a:lnTo>
                        <a:pt x="194" y="226"/>
                      </a:lnTo>
                      <a:lnTo>
                        <a:pt x="207" y="228"/>
                      </a:lnTo>
                      <a:lnTo>
                        <a:pt x="22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39" name="Freeform 1079"/>
                <p:cNvSpPr>
                  <a:spLocks/>
                </p:cNvSpPr>
                <p:nvPr/>
              </p:nvSpPr>
              <p:spPr bwMode="auto">
                <a:xfrm>
                  <a:off x="859" y="1467"/>
                  <a:ext cx="222" cy="230"/>
                </a:xfrm>
                <a:custGeom>
                  <a:avLst/>
                  <a:gdLst/>
                  <a:ahLst/>
                  <a:cxnLst>
                    <a:cxn ang="0">
                      <a:pos x="7" y="204"/>
                    </a:cxn>
                    <a:cxn ang="0">
                      <a:pos x="25" y="158"/>
                    </a:cxn>
                    <a:cxn ang="0">
                      <a:pos x="31" y="111"/>
                    </a:cxn>
                    <a:cxn ang="0">
                      <a:pos x="36" y="72"/>
                    </a:cxn>
                    <a:cxn ang="0">
                      <a:pos x="41" y="52"/>
                    </a:cxn>
                    <a:cxn ang="0">
                      <a:pos x="50" y="37"/>
                    </a:cxn>
                    <a:cxn ang="0">
                      <a:pos x="62" y="24"/>
                    </a:cxn>
                    <a:cxn ang="0">
                      <a:pos x="77" y="13"/>
                    </a:cxn>
                    <a:cxn ang="0">
                      <a:pos x="96" y="5"/>
                    </a:cxn>
                    <a:cxn ang="0">
                      <a:pos x="120" y="0"/>
                    </a:cxn>
                    <a:cxn ang="0">
                      <a:pos x="143" y="0"/>
                    </a:cxn>
                    <a:cxn ang="0">
                      <a:pos x="165" y="7"/>
                    </a:cxn>
                    <a:cxn ang="0">
                      <a:pos x="184" y="16"/>
                    </a:cxn>
                    <a:cxn ang="0">
                      <a:pos x="201" y="31"/>
                    </a:cxn>
                    <a:cxn ang="0">
                      <a:pos x="215" y="51"/>
                    </a:cxn>
                    <a:cxn ang="0">
                      <a:pos x="221" y="73"/>
                    </a:cxn>
                    <a:cxn ang="0">
                      <a:pos x="217" y="72"/>
                    </a:cxn>
                    <a:cxn ang="0">
                      <a:pos x="205" y="64"/>
                    </a:cxn>
                    <a:cxn ang="0">
                      <a:pos x="184" y="58"/>
                    </a:cxn>
                    <a:cxn ang="0">
                      <a:pos x="164" y="57"/>
                    </a:cxn>
                    <a:cxn ang="0">
                      <a:pos x="145" y="63"/>
                    </a:cxn>
                    <a:cxn ang="0">
                      <a:pos x="132" y="73"/>
                    </a:cxn>
                    <a:cxn ang="0">
                      <a:pos x="127" y="85"/>
                    </a:cxn>
                    <a:cxn ang="0">
                      <a:pos x="123" y="102"/>
                    </a:cxn>
                    <a:cxn ang="0">
                      <a:pos x="120" y="124"/>
                    </a:cxn>
                    <a:cxn ang="0">
                      <a:pos x="113" y="147"/>
                    </a:cxn>
                    <a:cxn ang="0">
                      <a:pos x="104" y="168"/>
                    </a:cxn>
                    <a:cxn ang="0">
                      <a:pos x="89" y="190"/>
                    </a:cxn>
                    <a:cxn ang="0">
                      <a:pos x="69" y="207"/>
                    </a:cxn>
                    <a:cxn ang="0">
                      <a:pos x="47" y="219"/>
                    </a:cxn>
                    <a:cxn ang="0">
                      <a:pos x="25" y="226"/>
                    </a:cxn>
                    <a:cxn ang="0">
                      <a:pos x="0" y="229"/>
                    </a:cxn>
                  </a:cxnLst>
                  <a:rect l="0" t="0" r="r" b="b"/>
                  <a:pathLst>
                    <a:path w="222" h="230">
                      <a:moveTo>
                        <a:pt x="0" y="229"/>
                      </a:moveTo>
                      <a:lnTo>
                        <a:pt x="7" y="204"/>
                      </a:lnTo>
                      <a:lnTo>
                        <a:pt x="17" y="180"/>
                      </a:lnTo>
                      <a:lnTo>
                        <a:pt x="25" y="158"/>
                      </a:lnTo>
                      <a:lnTo>
                        <a:pt x="29" y="136"/>
                      </a:lnTo>
                      <a:lnTo>
                        <a:pt x="31" y="111"/>
                      </a:lnTo>
                      <a:lnTo>
                        <a:pt x="34" y="85"/>
                      </a:lnTo>
                      <a:lnTo>
                        <a:pt x="36" y="72"/>
                      </a:lnTo>
                      <a:lnTo>
                        <a:pt x="38" y="61"/>
                      </a:lnTo>
                      <a:lnTo>
                        <a:pt x="41" y="52"/>
                      </a:lnTo>
                      <a:lnTo>
                        <a:pt x="46" y="43"/>
                      </a:lnTo>
                      <a:lnTo>
                        <a:pt x="50" y="37"/>
                      </a:lnTo>
                      <a:lnTo>
                        <a:pt x="56" y="30"/>
                      </a:lnTo>
                      <a:lnTo>
                        <a:pt x="62" y="24"/>
                      </a:lnTo>
                      <a:lnTo>
                        <a:pt x="69" y="18"/>
                      </a:lnTo>
                      <a:lnTo>
                        <a:pt x="77" y="13"/>
                      </a:lnTo>
                      <a:lnTo>
                        <a:pt x="86" y="9"/>
                      </a:lnTo>
                      <a:lnTo>
                        <a:pt x="96" y="5"/>
                      </a:lnTo>
                      <a:lnTo>
                        <a:pt x="108" y="2"/>
                      </a:lnTo>
                      <a:lnTo>
                        <a:pt x="120" y="0"/>
                      </a:lnTo>
                      <a:lnTo>
                        <a:pt x="132" y="0"/>
                      </a:lnTo>
                      <a:lnTo>
                        <a:pt x="143" y="0"/>
                      </a:lnTo>
                      <a:lnTo>
                        <a:pt x="155" y="2"/>
                      </a:lnTo>
                      <a:lnTo>
                        <a:pt x="165" y="7"/>
                      </a:lnTo>
                      <a:lnTo>
                        <a:pt x="175" y="10"/>
                      </a:lnTo>
                      <a:lnTo>
                        <a:pt x="184" y="16"/>
                      </a:lnTo>
                      <a:lnTo>
                        <a:pt x="195" y="24"/>
                      </a:lnTo>
                      <a:lnTo>
                        <a:pt x="201" y="31"/>
                      </a:lnTo>
                      <a:lnTo>
                        <a:pt x="209" y="41"/>
                      </a:lnTo>
                      <a:lnTo>
                        <a:pt x="215" y="51"/>
                      </a:lnTo>
                      <a:lnTo>
                        <a:pt x="219" y="63"/>
                      </a:lnTo>
                      <a:lnTo>
                        <a:pt x="221" y="73"/>
                      </a:lnTo>
                      <a:lnTo>
                        <a:pt x="220" y="79"/>
                      </a:lnTo>
                      <a:lnTo>
                        <a:pt x="217" y="72"/>
                      </a:lnTo>
                      <a:lnTo>
                        <a:pt x="212" y="67"/>
                      </a:lnTo>
                      <a:lnTo>
                        <a:pt x="205" y="64"/>
                      </a:lnTo>
                      <a:lnTo>
                        <a:pt x="195" y="60"/>
                      </a:lnTo>
                      <a:lnTo>
                        <a:pt x="184" y="58"/>
                      </a:lnTo>
                      <a:lnTo>
                        <a:pt x="174" y="57"/>
                      </a:lnTo>
                      <a:lnTo>
                        <a:pt x="164" y="57"/>
                      </a:lnTo>
                      <a:lnTo>
                        <a:pt x="153" y="60"/>
                      </a:lnTo>
                      <a:lnTo>
                        <a:pt x="145" y="63"/>
                      </a:lnTo>
                      <a:lnTo>
                        <a:pt x="139" y="67"/>
                      </a:lnTo>
                      <a:lnTo>
                        <a:pt x="132" y="73"/>
                      </a:lnTo>
                      <a:lnTo>
                        <a:pt x="129" y="78"/>
                      </a:lnTo>
                      <a:lnTo>
                        <a:pt x="127" y="85"/>
                      </a:lnTo>
                      <a:lnTo>
                        <a:pt x="125" y="92"/>
                      </a:lnTo>
                      <a:lnTo>
                        <a:pt x="123" y="102"/>
                      </a:lnTo>
                      <a:lnTo>
                        <a:pt x="122" y="112"/>
                      </a:lnTo>
                      <a:lnTo>
                        <a:pt x="120" y="124"/>
                      </a:lnTo>
                      <a:lnTo>
                        <a:pt x="117" y="135"/>
                      </a:lnTo>
                      <a:lnTo>
                        <a:pt x="113" y="147"/>
                      </a:lnTo>
                      <a:lnTo>
                        <a:pt x="109" y="158"/>
                      </a:lnTo>
                      <a:lnTo>
                        <a:pt x="104" y="168"/>
                      </a:lnTo>
                      <a:lnTo>
                        <a:pt x="97" y="180"/>
                      </a:lnTo>
                      <a:lnTo>
                        <a:pt x="89" y="190"/>
                      </a:lnTo>
                      <a:lnTo>
                        <a:pt x="79" y="199"/>
                      </a:lnTo>
                      <a:lnTo>
                        <a:pt x="69" y="207"/>
                      </a:lnTo>
                      <a:lnTo>
                        <a:pt x="57" y="215"/>
                      </a:lnTo>
                      <a:lnTo>
                        <a:pt x="47" y="219"/>
                      </a:lnTo>
                      <a:lnTo>
                        <a:pt x="37" y="223"/>
                      </a:lnTo>
                      <a:lnTo>
                        <a:pt x="25" y="226"/>
                      </a:lnTo>
                      <a:lnTo>
                        <a:pt x="12" y="228"/>
                      </a:lnTo>
                      <a:lnTo>
                        <a:pt x="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3240" name="Oval 1080"/>
                <p:cNvSpPr>
                  <a:spLocks noChangeArrowheads="1"/>
                </p:cNvSpPr>
                <p:nvPr/>
              </p:nvSpPr>
              <p:spPr bwMode="auto">
                <a:xfrm>
                  <a:off x="829" y="1345"/>
                  <a:ext cx="56" cy="52"/>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spcBef>
                      <a:spcPct val="50000"/>
                    </a:spcBef>
                  </a:pPr>
                  <a:endParaRPr lang="en-US"/>
                </a:p>
              </p:txBody>
            </p:sp>
          </p:grpSp>
        </p:grpSp>
      </p:gr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228600"/>
            <a:ext cx="1900238"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0188" y="228600"/>
            <a:ext cx="5548312"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0188" y="1524000"/>
            <a:ext cx="3724275"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6863" y="1524000"/>
            <a:ext cx="3724275"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6EA02B-D22A-41F8-8526-23F7C52A082E}" type="datetimeFigureOut">
              <a:rPr lang="en-US" smtClean="0"/>
              <a:pPr/>
              <a:t>11/19/2010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10660-5030-487A-A00F-F08B7617E438}" type="slidenum">
              <a:rPr lang="en-US" smtClean="0"/>
              <a:pPr/>
              <a:t>‹#›</a:t>
            </a:fld>
            <a:endParaRPr lang="en-U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9525"/>
            <a:ext cx="1557338" cy="6878638"/>
            <a:chOff x="0" y="-6"/>
            <a:chExt cx="981" cy="4333"/>
          </a:xfrm>
        </p:grpSpPr>
        <p:sp>
          <p:nvSpPr>
            <p:cNvPr id="92163" name="Rectangle 3"/>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n-US"/>
            </a:p>
          </p:txBody>
        </p:sp>
        <p:sp>
          <p:nvSpPr>
            <p:cNvPr id="92164" name="Rectangle 4"/>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pPr>
              <a:endParaRPr lang="en-US"/>
            </a:p>
          </p:txBody>
        </p:sp>
        <p:sp>
          <p:nvSpPr>
            <p:cNvPr id="92165" name="Rectangle 5"/>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n-US"/>
            </a:p>
          </p:txBody>
        </p:sp>
        <p:sp>
          <p:nvSpPr>
            <p:cNvPr id="92166" name="Rectangle 6"/>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pPr>
              <a:endParaRPr lang="en-US"/>
            </a:p>
          </p:txBody>
        </p:sp>
        <p:sp>
          <p:nvSpPr>
            <p:cNvPr id="92167" name="Freeform 7"/>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68" name="Freeform 8"/>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69" name="Freeform 9"/>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70" name="Freeform 10"/>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71" name="Freeform 11"/>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72" name="Freeform 12"/>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73" name="Freeform 13"/>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74" name="Freeform 14"/>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75" name="Rectangle 15"/>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en-US"/>
            </a:p>
          </p:txBody>
        </p:sp>
        <p:sp>
          <p:nvSpPr>
            <p:cNvPr id="92176" name="Rectangle 16"/>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pPr>
              <a:endParaRPr lang="en-US"/>
            </a:p>
          </p:txBody>
        </p:sp>
        <p:sp>
          <p:nvSpPr>
            <p:cNvPr id="92177" name="Rectangle 17"/>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en-US"/>
            </a:p>
          </p:txBody>
        </p:sp>
        <p:sp>
          <p:nvSpPr>
            <p:cNvPr id="92178" name="Rectangle 18"/>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pPr>
              <a:endParaRPr lang="en-US"/>
            </a:p>
          </p:txBody>
        </p:sp>
        <p:sp>
          <p:nvSpPr>
            <p:cNvPr id="92179" name="Freeform 19"/>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0" name="Freeform 20"/>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1" name="Freeform 21"/>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2" name="Freeform 22"/>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3" name="Freeform 23"/>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4" name="Freeform 24"/>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5" name="Freeform 25"/>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6" name="Freeform 26"/>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7" name="Freeform 27"/>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8" name="Freeform 28"/>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en-US"/>
            </a:p>
          </p:txBody>
        </p:sp>
        <p:sp>
          <p:nvSpPr>
            <p:cNvPr id="92189" name="Rectangle 29"/>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endParaRPr lang="en-US"/>
            </a:p>
          </p:txBody>
        </p:sp>
        <p:sp>
          <p:nvSpPr>
            <p:cNvPr id="92190" name="Line 30"/>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endParaRPr lang="en-US"/>
            </a:p>
          </p:txBody>
        </p:sp>
        <p:sp>
          <p:nvSpPr>
            <p:cNvPr id="92191" name="Line 31"/>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endParaRPr lang="en-US"/>
            </a:p>
          </p:txBody>
        </p:sp>
      </p:grpSp>
      <p:sp>
        <p:nvSpPr>
          <p:cNvPr id="92192" name="Rectangle 32"/>
          <p:cNvSpPr>
            <a:spLocks noGrp="1" noChangeArrowheads="1"/>
          </p:cNvSpPr>
          <p:nvPr>
            <p:ph type="title"/>
          </p:nvPr>
        </p:nvSpPr>
        <p:spPr bwMode="auto">
          <a:xfrm>
            <a:off x="1500188" y="228600"/>
            <a:ext cx="760095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3" name="Rectangle 33"/>
          <p:cNvSpPr>
            <a:spLocks noGrp="1" noChangeArrowheads="1"/>
          </p:cNvSpPr>
          <p:nvPr>
            <p:ph type="body" idx="1"/>
          </p:nvPr>
        </p:nvSpPr>
        <p:spPr bwMode="auto">
          <a:xfrm>
            <a:off x="1500188" y="1524000"/>
            <a:ext cx="7600950" cy="47148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94" name="Rectangle 34"/>
          <p:cNvSpPr>
            <a:spLocks noGrp="1" noChangeArrowheads="1"/>
          </p:cNvSpPr>
          <p:nvPr>
            <p:ph type="dt" sz="half" idx="2"/>
          </p:nvPr>
        </p:nvSpPr>
        <p:spPr bwMode="auto">
          <a:xfrm>
            <a:off x="1447800" y="6367463"/>
            <a:ext cx="1409700" cy="49053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fld id="{8A6EA02B-D22A-41F8-8526-23F7C52A082E}" type="datetimeFigureOut">
              <a:rPr lang="en-US" smtClean="0"/>
              <a:pPr/>
              <a:t>11/19/2010</a:t>
            </a:fld>
            <a:endParaRPr lang="en-US"/>
          </a:p>
        </p:txBody>
      </p:sp>
      <p:sp>
        <p:nvSpPr>
          <p:cNvPr id="92195" name="Rectangle 35"/>
          <p:cNvSpPr>
            <a:spLocks noGrp="1" noChangeArrowheads="1"/>
          </p:cNvSpPr>
          <p:nvPr>
            <p:ph type="ftr" sz="quarter" idx="3"/>
          </p:nvPr>
        </p:nvSpPr>
        <p:spPr bwMode="auto">
          <a:xfrm>
            <a:off x="4243388" y="6342063"/>
            <a:ext cx="2019300" cy="49053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92196" name="Rectangle 36"/>
          <p:cNvSpPr>
            <a:spLocks noGrp="1" noChangeArrowheads="1"/>
          </p:cNvSpPr>
          <p:nvPr>
            <p:ph type="sldNum" sz="quarter" idx="4"/>
          </p:nvPr>
        </p:nvSpPr>
        <p:spPr bwMode="auto">
          <a:xfrm>
            <a:off x="8024813" y="6334125"/>
            <a:ext cx="1076325" cy="49847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64E10660-5030-487A-A00F-F08B7617E4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pull dir="r"/>
  </p:transition>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kumimoji="1"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533400"/>
            <a:ext cx="7620000" cy="1143000"/>
          </a:xfrm>
        </p:spPr>
        <p:txBody>
          <a:bodyPr>
            <a:normAutofit fontScale="90000"/>
          </a:bodyPr>
          <a:lstStyle/>
          <a:p>
            <a:pPr algn="ctr"/>
            <a:r>
              <a:rPr lang="en-US" sz="4000" b="1" dirty="0" smtClean="0">
                <a:solidFill>
                  <a:schemeClr val="tx2">
                    <a:lumMod val="85000"/>
                    <a:lumOff val="15000"/>
                  </a:schemeClr>
                </a:solidFill>
                <a:latin typeface="Times New Roman" pitchFamily="18" charset="0"/>
                <a:cs typeface="Times New Roman" pitchFamily="18" charset="0"/>
              </a:rPr>
              <a:t>STAINLESS STEEL AS REINFORCEMENT </a:t>
            </a:r>
            <a:endParaRPr lang="en-US" sz="4000" b="1" dirty="0">
              <a:solidFill>
                <a:schemeClr val="tx2">
                  <a:lumMod val="85000"/>
                  <a:lumOff val="15000"/>
                </a:schemeClr>
              </a:solidFill>
              <a:effectLst/>
              <a:latin typeface="Times New Roman" pitchFamily="18" charset="0"/>
              <a:cs typeface="Times New Roman" pitchFamily="18" charset="0"/>
            </a:endParaRPr>
          </a:p>
        </p:txBody>
      </p:sp>
      <p:pic>
        <p:nvPicPr>
          <p:cNvPr id="6" name="Picture 3" descr="C:\Documents and Settings\acer\Desktop\HETAL JANI\ceptlogo\CEPT LOGO (color).jpg"/>
          <p:cNvPicPr>
            <a:picLocks noGrp="1" noChangeAspect="1" noChangeArrowheads="1"/>
          </p:cNvPicPr>
          <p:nvPr>
            <p:ph idx="1"/>
          </p:nvPr>
        </p:nvPicPr>
        <p:blipFill>
          <a:blip r:embed="rId2" cstate="print"/>
          <a:srcRect/>
          <a:stretch>
            <a:fillRect/>
          </a:stretch>
        </p:blipFill>
        <p:spPr bwMode="auto">
          <a:xfrm>
            <a:off x="1828800" y="5105400"/>
            <a:ext cx="1217815" cy="1496291"/>
          </a:xfrm>
          <a:prstGeom prst="rect">
            <a:avLst/>
          </a:prstGeom>
          <a:noFill/>
          <a:ln w="9525">
            <a:noFill/>
            <a:miter lim="800000"/>
            <a:headEnd/>
            <a:tailEnd/>
          </a:ln>
        </p:spPr>
      </p:pic>
      <p:sp>
        <p:nvSpPr>
          <p:cNvPr id="7" name="TextBox 6"/>
          <p:cNvSpPr txBox="1"/>
          <p:nvPr/>
        </p:nvSpPr>
        <p:spPr>
          <a:xfrm>
            <a:off x="2971800" y="3276600"/>
            <a:ext cx="4038600" cy="830997"/>
          </a:xfrm>
          <a:prstGeom prst="rect">
            <a:avLst/>
          </a:prstGeom>
          <a:noFill/>
        </p:spPr>
        <p:txBody>
          <a:bodyPr wrap="square" rtlCol="0">
            <a:spAutoFit/>
          </a:bodyPr>
          <a:lstStyle/>
          <a:p>
            <a:pPr algn="ctr"/>
            <a:r>
              <a:rPr lang="en-US" sz="2400" b="1" dirty="0" smtClean="0">
                <a:solidFill>
                  <a:schemeClr val="tx2">
                    <a:lumMod val="85000"/>
                    <a:lumOff val="15000"/>
                  </a:schemeClr>
                </a:solidFill>
                <a:latin typeface="Times New Roman" pitchFamily="18" charset="0"/>
                <a:cs typeface="Times New Roman" pitchFamily="18" charset="0"/>
              </a:rPr>
              <a:t>BY- Bhrugesh Patel</a:t>
            </a:r>
          </a:p>
          <a:p>
            <a:r>
              <a:rPr lang="en-US" sz="2400" b="1" dirty="0" smtClean="0">
                <a:solidFill>
                  <a:schemeClr val="tx2">
                    <a:lumMod val="85000"/>
                    <a:lumOff val="15000"/>
                  </a:schemeClr>
                </a:solidFill>
                <a:latin typeface="Times New Roman" pitchFamily="18" charset="0"/>
                <a:cs typeface="Times New Roman" pitchFamily="18" charset="0"/>
              </a:rPr>
              <a:t>                   SD-1210</a:t>
            </a:r>
            <a:endParaRPr lang="en-US" sz="2400" b="1" dirty="0">
              <a:solidFill>
                <a:schemeClr val="tx2">
                  <a:lumMod val="85000"/>
                  <a:lumOff val="15000"/>
                </a:schemeClr>
              </a:solidFill>
              <a:latin typeface="Times New Roman" pitchFamily="18" charset="0"/>
              <a:cs typeface="Times New Roman" pitchFamily="18" charset="0"/>
            </a:endParaRPr>
          </a:p>
        </p:txBody>
      </p:sp>
      <p:sp>
        <p:nvSpPr>
          <p:cNvPr id="8" name="TextBox 7"/>
          <p:cNvSpPr txBox="1"/>
          <p:nvPr/>
        </p:nvSpPr>
        <p:spPr>
          <a:xfrm>
            <a:off x="3352800" y="5562600"/>
            <a:ext cx="4800600" cy="830997"/>
          </a:xfrm>
          <a:prstGeom prst="rect">
            <a:avLst/>
          </a:prstGeom>
          <a:noFill/>
        </p:spPr>
        <p:txBody>
          <a:bodyPr wrap="square" rtlCol="0">
            <a:spAutoFit/>
          </a:bodyPr>
          <a:lstStyle/>
          <a:p>
            <a:r>
              <a:rPr lang="en-US" sz="2400" b="1" dirty="0" smtClean="0">
                <a:solidFill>
                  <a:schemeClr val="tx2">
                    <a:lumMod val="85000"/>
                    <a:lumOff val="15000"/>
                  </a:schemeClr>
                </a:solidFill>
                <a:latin typeface="Times New Roman" pitchFamily="18" charset="0"/>
                <a:cs typeface="Times New Roman" pitchFamily="18" charset="0"/>
              </a:rPr>
              <a:t>STRUCTURAL DEPARTMENT </a:t>
            </a:r>
          </a:p>
          <a:p>
            <a:r>
              <a:rPr lang="en-US" sz="2400" b="1" dirty="0" smtClean="0">
                <a:solidFill>
                  <a:schemeClr val="tx2">
                    <a:lumMod val="85000"/>
                    <a:lumOff val="15000"/>
                  </a:schemeClr>
                </a:solidFill>
                <a:latin typeface="Times New Roman" pitchFamily="18" charset="0"/>
                <a:cs typeface="Times New Roman" pitchFamily="18" charset="0"/>
              </a:rPr>
              <a:t>         CEPT UNIVERSITY  </a:t>
            </a:r>
            <a:endParaRPr lang="en-US" sz="2400" b="1" dirty="0">
              <a:solidFill>
                <a:schemeClr val="tx2">
                  <a:lumMod val="85000"/>
                  <a:lumOff val="1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600950" cy="762000"/>
          </a:xfrm>
        </p:spPr>
        <p:txBody>
          <a:bodyPr/>
          <a:lstStyle/>
          <a:p>
            <a:pPr algn="ctr"/>
            <a:r>
              <a:rPr lang="en-US" sz="3200" b="1" dirty="0" smtClean="0"/>
              <a:t>Toughness</a:t>
            </a:r>
            <a:r>
              <a:rPr lang="en-US" sz="2800" b="1" dirty="0" smtClean="0"/>
              <a:t> of stainless steel</a:t>
            </a:r>
            <a:endParaRPr lang="en-US" sz="2800" b="1" dirty="0"/>
          </a:p>
        </p:txBody>
      </p:sp>
      <p:pic>
        <p:nvPicPr>
          <p:cNvPr id="29698" name="Picture 2"/>
          <p:cNvPicPr>
            <a:picLocks noGrp="1" noChangeAspect="1" noChangeArrowheads="1"/>
          </p:cNvPicPr>
          <p:nvPr>
            <p:ph idx="1"/>
          </p:nvPr>
        </p:nvPicPr>
        <p:blipFill>
          <a:blip r:embed="rId2" cstate="print"/>
          <a:srcRect/>
          <a:stretch>
            <a:fillRect/>
          </a:stretch>
        </p:blipFill>
        <p:spPr bwMode="auto">
          <a:xfrm>
            <a:off x="2057400" y="1295400"/>
            <a:ext cx="6248399" cy="44958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228600"/>
            <a:ext cx="7600950" cy="533400"/>
          </a:xfrm>
        </p:spPr>
        <p:txBody>
          <a:bodyPr/>
          <a:lstStyle/>
          <a:p>
            <a:pPr algn="ctr"/>
            <a:r>
              <a:rPr lang="en-US" sz="3200" b="1" dirty="0" smtClean="0">
                <a:solidFill>
                  <a:schemeClr val="tx2">
                    <a:lumMod val="95000"/>
                    <a:lumOff val="5000"/>
                  </a:schemeClr>
                </a:solidFill>
              </a:rPr>
              <a:t>Corrosion resistivity of stainless steel </a:t>
            </a:r>
            <a:endParaRPr lang="en-US" sz="3200" b="1" dirty="0">
              <a:solidFill>
                <a:schemeClr val="tx2">
                  <a:lumMod val="95000"/>
                  <a:lumOff val="5000"/>
                </a:schemeClr>
              </a:solidFill>
            </a:endParaRPr>
          </a:p>
        </p:txBody>
      </p:sp>
      <p:pic>
        <p:nvPicPr>
          <p:cNvPr id="4" name="Content Placeholder 3" descr="1.bmp"/>
          <p:cNvPicPr>
            <a:picLocks noGrp="1" noChangeAspect="1"/>
          </p:cNvPicPr>
          <p:nvPr>
            <p:ph idx="1"/>
          </p:nvPr>
        </p:nvPicPr>
        <p:blipFill>
          <a:blip r:embed="rId2" cstate="print"/>
          <a:stretch>
            <a:fillRect/>
          </a:stretch>
        </p:blipFill>
        <p:spPr>
          <a:xfrm>
            <a:off x="5181600" y="1295400"/>
            <a:ext cx="3733800" cy="3124200"/>
          </a:xfrm>
        </p:spPr>
      </p:pic>
      <p:sp>
        <p:nvSpPr>
          <p:cNvPr id="5" name="TextBox 4"/>
          <p:cNvSpPr txBox="1"/>
          <p:nvPr/>
        </p:nvSpPr>
        <p:spPr>
          <a:xfrm>
            <a:off x="1676400" y="1447800"/>
            <a:ext cx="3429000" cy="1938992"/>
          </a:xfrm>
          <a:prstGeom prst="rect">
            <a:avLst/>
          </a:prstGeom>
          <a:noFill/>
        </p:spPr>
        <p:txBody>
          <a:bodyPr wrap="square" rtlCol="0">
            <a:spAutoFit/>
          </a:bodyPr>
          <a:lstStyle/>
          <a:p>
            <a:pPr>
              <a:buFont typeface="Wingdings" pitchFamily="2" charset="2"/>
              <a:buChar char="Ø"/>
            </a:pPr>
            <a:r>
              <a:rPr lang="en-US" sz="2000" b="1" dirty="0" smtClean="0">
                <a:solidFill>
                  <a:schemeClr val="tx2">
                    <a:lumMod val="95000"/>
                    <a:lumOff val="5000"/>
                  </a:schemeClr>
                </a:solidFill>
                <a:latin typeface="+mj-lt"/>
              </a:rPr>
              <a:t>Carbone steel can only tolerate chloride from 0 to 0.4%</a:t>
            </a:r>
          </a:p>
          <a:p>
            <a:pPr>
              <a:buFont typeface="Wingdings" pitchFamily="2" charset="2"/>
              <a:buChar char="Ø"/>
            </a:pPr>
            <a:r>
              <a:rPr lang="en-US" sz="2000" b="1" dirty="0" smtClean="0">
                <a:solidFill>
                  <a:schemeClr val="tx2">
                    <a:lumMod val="95000"/>
                    <a:lumOff val="5000"/>
                  </a:schemeClr>
                </a:solidFill>
                <a:latin typeface="+mj-lt"/>
              </a:rPr>
              <a:t>Stainless steel can tolerate chloride of  7% (depending upon grade)</a:t>
            </a:r>
            <a:endParaRPr lang="en-US" sz="2000" b="1" dirty="0">
              <a:solidFill>
                <a:schemeClr val="tx2">
                  <a:lumMod val="95000"/>
                  <a:lumOff val="5000"/>
                </a:schemeClr>
              </a:solidFill>
              <a:latin typeface="+mj-lt"/>
            </a:endParaRPr>
          </a:p>
        </p:txBody>
      </p:sp>
      <p:sp>
        <p:nvSpPr>
          <p:cNvPr id="6" name="TextBox 5"/>
          <p:cNvSpPr txBox="1"/>
          <p:nvPr/>
        </p:nvSpPr>
        <p:spPr>
          <a:xfrm>
            <a:off x="1828800" y="5105400"/>
            <a:ext cx="6934200" cy="1015663"/>
          </a:xfrm>
          <a:prstGeom prst="rect">
            <a:avLst/>
          </a:prstGeom>
          <a:noFill/>
        </p:spPr>
        <p:txBody>
          <a:bodyPr wrap="square" rtlCol="0">
            <a:spAutoFit/>
          </a:bodyPr>
          <a:lstStyle/>
          <a:p>
            <a:pPr>
              <a:buFont typeface="Wingdings" pitchFamily="2" charset="2"/>
              <a:buChar char="Ø"/>
            </a:pPr>
            <a:r>
              <a:rPr lang="en-US" sz="2000" dirty="0" smtClean="0">
                <a:solidFill>
                  <a:schemeClr val="tx2">
                    <a:lumMod val="95000"/>
                    <a:lumOff val="5000"/>
                  </a:schemeClr>
                </a:solidFill>
                <a:latin typeface="+mj-lt"/>
              </a:rPr>
              <a:t>The concrete ph reduce Carbone steel tolerate less amount of chloride and stainless steel tolerate high amount of chloride which is not normally encounter in civil structure.</a:t>
            </a:r>
            <a:endParaRPr lang="en-US" sz="2000" dirty="0">
              <a:solidFill>
                <a:schemeClr val="tx2">
                  <a:lumMod val="95000"/>
                  <a:lumOff val="5000"/>
                </a:schemeClr>
              </a:solidFill>
              <a:latin typeface="+mj-lt"/>
            </a:endParaRPr>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bmp"/>
          <p:cNvPicPr>
            <a:picLocks noGrp="1" noChangeAspect="1"/>
          </p:cNvPicPr>
          <p:nvPr>
            <p:ph idx="1"/>
          </p:nvPr>
        </p:nvPicPr>
        <p:blipFill>
          <a:blip r:embed="rId2" cstate="print"/>
          <a:stretch>
            <a:fillRect/>
          </a:stretch>
        </p:blipFill>
        <p:spPr>
          <a:xfrm>
            <a:off x="5562600" y="609600"/>
            <a:ext cx="2857500" cy="2905125"/>
          </a:xfrm>
        </p:spPr>
      </p:pic>
      <p:pic>
        <p:nvPicPr>
          <p:cNvPr id="5" name="Picture 4" descr="untitled2.bmp"/>
          <p:cNvPicPr>
            <a:picLocks noChangeAspect="1"/>
          </p:cNvPicPr>
          <p:nvPr/>
        </p:nvPicPr>
        <p:blipFill>
          <a:blip r:embed="rId3" cstate="print"/>
          <a:stretch>
            <a:fillRect/>
          </a:stretch>
        </p:blipFill>
        <p:spPr>
          <a:xfrm>
            <a:off x="5486401" y="3886200"/>
            <a:ext cx="3048000" cy="2438400"/>
          </a:xfrm>
          <a:prstGeom prst="rect">
            <a:avLst/>
          </a:prstGeom>
        </p:spPr>
      </p:pic>
      <p:sp>
        <p:nvSpPr>
          <p:cNvPr id="6" name="TextBox 5"/>
          <p:cNvSpPr txBox="1"/>
          <p:nvPr/>
        </p:nvSpPr>
        <p:spPr>
          <a:xfrm>
            <a:off x="1828800" y="1219200"/>
            <a:ext cx="3352800" cy="4093428"/>
          </a:xfrm>
          <a:prstGeom prst="rect">
            <a:avLst/>
          </a:prstGeom>
          <a:noFill/>
        </p:spPr>
        <p:txBody>
          <a:bodyPr wrap="square" rtlCol="0">
            <a:spAutoFit/>
          </a:bodyPr>
          <a:lstStyle/>
          <a:p>
            <a:pPr>
              <a:buFont typeface="Wingdings" pitchFamily="2" charset="2"/>
              <a:buChar char="Ø"/>
            </a:pPr>
            <a:r>
              <a:rPr lang="en-US" sz="2000" dirty="0" smtClean="0">
                <a:solidFill>
                  <a:schemeClr val="tx2">
                    <a:lumMod val="95000"/>
                    <a:lumOff val="5000"/>
                  </a:schemeClr>
                </a:solidFill>
                <a:latin typeface="+mj-lt"/>
              </a:rPr>
              <a:t>Stainless steel rebar is highly resistance to chloride irons in concrete.</a:t>
            </a:r>
          </a:p>
          <a:p>
            <a:pPr>
              <a:buFont typeface="Wingdings" pitchFamily="2" charset="2"/>
              <a:buChar char="Ø"/>
            </a:pPr>
            <a:endParaRPr lang="en-US" sz="2000" dirty="0" smtClean="0">
              <a:solidFill>
                <a:schemeClr val="tx2">
                  <a:lumMod val="95000"/>
                  <a:lumOff val="5000"/>
                </a:schemeClr>
              </a:solidFill>
              <a:latin typeface="+mj-lt"/>
            </a:endParaRPr>
          </a:p>
          <a:p>
            <a:pPr>
              <a:buFont typeface="Wingdings" pitchFamily="2" charset="2"/>
              <a:buChar char="Ø"/>
            </a:pPr>
            <a:r>
              <a:rPr lang="en-US" sz="2000" b="1" dirty="0" smtClean="0">
                <a:solidFill>
                  <a:schemeClr val="tx2">
                    <a:lumMod val="95000"/>
                    <a:lumOff val="5000"/>
                  </a:schemeClr>
                </a:solidFill>
                <a:latin typeface="+mj-lt"/>
              </a:rPr>
              <a:t>22year + exposure test in concrete with 3.2% calcium chloride.</a:t>
            </a:r>
          </a:p>
          <a:p>
            <a:pPr>
              <a:buFont typeface="Wingdings" pitchFamily="2" charset="2"/>
              <a:buChar char="Ø"/>
            </a:pPr>
            <a:endParaRPr lang="en-US" sz="2000" b="1" dirty="0" smtClean="0">
              <a:solidFill>
                <a:schemeClr val="tx2">
                  <a:lumMod val="95000"/>
                  <a:lumOff val="5000"/>
                </a:schemeClr>
              </a:solidFill>
              <a:latin typeface="+mj-lt"/>
            </a:endParaRPr>
          </a:p>
          <a:p>
            <a:pPr>
              <a:buFont typeface="Wingdings" pitchFamily="2" charset="2"/>
              <a:buChar char="Ø"/>
            </a:pPr>
            <a:r>
              <a:rPr lang="en-US" sz="2000" b="1" dirty="0" smtClean="0">
                <a:solidFill>
                  <a:schemeClr val="tx2">
                    <a:lumMod val="95000"/>
                    <a:lumOff val="5000"/>
                  </a:schemeClr>
                </a:solidFill>
                <a:latin typeface="+mj-lt"/>
              </a:rPr>
              <a:t>Carbone steel is completely corroded.</a:t>
            </a:r>
          </a:p>
          <a:p>
            <a:pPr>
              <a:buFont typeface="Wingdings" pitchFamily="2" charset="2"/>
              <a:buChar char="Ø"/>
            </a:pPr>
            <a:endParaRPr lang="en-US" sz="2000" b="1" dirty="0" smtClean="0">
              <a:solidFill>
                <a:schemeClr val="tx2">
                  <a:lumMod val="95000"/>
                  <a:lumOff val="5000"/>
                </a:schemeClr>
              </a:solidFill>
              <a:latin typeface="+mj-lt"/>
            </a:endParaRPr>
          </a:p>
          <a:p>
            <a:pPr>
              <a:buFont typeface="Wingdings" pitchFamily="2" charset="2"/>
              <a:buChar char="Ø"/>
            </a:pPr>
            <a:r>
              <a:rPr lang="en-US" sz="2000" b="1" dirty="0" smtClean="0">
                <a:solidFill>
                  <a:schemeClr val="tx2">
                    <a:lumMod val="95000"/>
                    <a:lumOff val="5000"/>
                  </a:schemeClr>
                </a:solidFill>
                <a:latin typeface="+mj-lt"/>
              </a:rPr>
              <a:t>Stainless steel bar as good as the day they went in.</a:t>
            </a:r>
            <a:endParaRPr lang="en-US" sz="2000" b="1" dirty="0">
              <a:solidFill>
                <a:schemeClr val="tx2">
                  <a:lumMod val="95000"/>
                  <a:lumOff val="5000"/>
                </a:schemeClr>
              </a:solidFill>
              <a:latin typeface="+mj-lt"/>
            </a:endParaRP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600950" cy="1143000"/>
          </a:xfrm>
        </p:spPr>
        <p:txBody>
          <a:bodyPr>
            <a:normAutofit/>
          </a:bodyPr>
          <a:lstStyle/>
          <a:p>
            <a:pPr algn="ctr"/>
            <a:r>
              <a:rPr lang="en-US" sz="3200" b="1" dirty="0" smtClean="0">
                <a:solidFill>
                  <a:schemeClr val="tx2">
                    <a:lumMod val="95000"/>
                    <a:lumOff val="5000"/>
                  </a:schemeClr>
                </a:solidFill>
                <a:latin typeface="Times New Roman" pitchFamily="18" charset="0"/>
                <a:cs typeface="Times New Roman" pitchFamily="18" charset="0"/>
              </a:rPr>
              <a:t>Use of stainless steel</a:t>
            </a:r>
            <a:endParaRPr lang="en-US" sz="3200" b="1" dirty="0">
              <a:solidFill>
                <a:schemeClr val="tx2">
                  <a:lumMod val="95000"/>
                  <a:lumOff val="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600200"/>
            <a:ext cx="7924800" cy="4525963"/>
          </a:xfrm>
        </p:spPr>
        <p:txBody>
          <a:bodyPr>
            <a:normAutofit/>
          </a:bodyPr>
          <a:lstStyle/>
          <a:p>
            <a:pPr lvl="2" algn="just">
              <a:lnSpc>
                <a:spcPct val="110000"/>
              </a:lnSpc>
              <a:buClr>
                <a:schemeClr val="tx1"/>
              </a:buClr>
              <a:buFont typeface="Wingdings" pitchFamily="2" charset="2"/>
              <a:buChar char="Ø"/>
            </a:pPr>
            <a:r>
              <a:rPr kumimoji="0" lang="en-US" sz="2000" dirty="0" smtClean="0">
                <a:solidFill>
                  <a:schemeClr val="tx2">
                    <a:lumMod val="95000"/>
                    <a:lumOff val="5000"/>
                  </a:schemeClr>
                </a:solidFill>
                <a:latin typeface="Times New Roman" pitchFamily="18" charset="0"/>
              </a:rPr>
              <a:t>Marine structures, bridge decks, sidewalks, ramps, parapets, pilings, barriers, retaining walls, anchoring systems, parking garages, sea walls, columns, piers, jetties.</a:t>
            </a:r>
          </a:p>
          <a:p>
            <a:pPr lvl="2" algn="just">
              <a:lnSpc>
                <a:spcPct val="110000"/>
              </a:lnSpc>
              <a:buClr>
                <a:schemeClr val="tx1"/>
              </a:buClr>
              <a:buFont typeface="Wingdings" pitchFamily="2" charset="2"/>
              <a:buChar char="Ø"/>
            </a:pPr>
            <a:r>
              <a:rPr kumimoji="0" lang="en-US" sz="2000" dirty="0" smtClean="0">
                <a:solidFill>
                  <a:schemeClr val="tx2">
                    <a:lumMod val="95000"/>
                    <a:lumOff val="5000"/>
                  </a:schemeClr>
                </a:solidFill>
                <a:latin typeface="Times New Roman" pitchFamily="18" charset="0"/>
              </a:rPr>
              <a:t> Anchorages and any kind of joints</a:t>
            </a:r>
          </a:p>
          <a:p>
            <a:pPr lvl="2" algn="just">
              <a:lnSpc>
                <a:spcPct val="110000"/>
              </a:lnSpc>
              <a:buClr>
                <a:schemeClr val="tx1"/>
              </a:buClr>
              <a:buFont typeface="Wingdings" pitchFamily="2" charset="2"/>
              <a:buChar char="Ø"/>
            </a:pPr>
            <a:r>
              <a:rPr kumimoji="0" lang="en-US" sz="2000" dirty="0" smtClean="0">
                <a:solidFill>
                  <a:schemeClr val="tx2">
                    <a:lumMod val="95000"/>
                    <a:lumOff val="5000"/>
                  </a:schemeClr>
                </a:solidFill>
                <a:latin typeface="Times New Roman" pitchFamily="18" charset="0"/>
              </a:rPr>
              <a:t> Offshore platforms</a:t>
            </a:r>
          </a:p>
          <a:p>
            <a:pPr lvl="2" algn="just">
              <a:lnSpc>
                <a:spcPct val="110000"/>
              </a:lnSpc>
              <a:buClr>
                <a:schemeClr val="tx1"/>
              </a:buClr>
              <a:buFont typeface="Wingdings" pitchFamily="2" charset="2"/>
              <a:buChar char="Ø"/>
            </a:pPr>
            <a:r>
              <a:rPr kumimoji="0" lang="en-US" sz="2000" dirty="0" smtClean="0">
                <a:solidFill>
                  <a:schemeClr val="tx2">
                    <a:lumMod val="95000"/>
                    <a:lumOff val="5000"/>
                  </a:schemeClr>
                </a:solidFill>
                <a:latin typeface="Times New Roman" pitchFamily="18" charset="0"/>
              </a:rPr>
              <a:t> Tunnels, underpasses and subways</a:t>
            </a:r>
          </a:p>
          <a:p>
            <a:pPr lvl="2" algn="just">
              <a:lnSpc>
                <a:spcPct val="110000"/>
              </a:lnSpc>
              <a:buClr>
                <a:schemeClr val="tx1"/>
              </a:buClr>
              <a:buFont typeface="Wingdings" pitchFamily="2" charset="2"/>
              <a:buChar char="Ø"/>
            </a:pPr>
            <a:r>
              <a:rPr kumimoji="0" lang="en-US" sz="2000" dirty="0" smtClean="0">
                <a:solidFill>
                  <a:schemeClr val="tx2">
                    <a:lumMod val="95000"/>
                    <a:lumOff val="5000"/>
                  </a:schemeClr>
                </a:solidFill>
                <a:latin typeface="Times New Roman" pitchFamily="18" charset="0"/>
              </a:rPr>
              <a:t> Bridges, viaducts, overpasses</a:t>
            </a:r>
          </a:p>
          <a:p>
            <a:pPr lvl="2" algn="just">
              <a:lnSpc>
                <a:spcPct val="110000"/>
              </a:lnSpc>
              <a:buClr>
                <a:schemeClr val="tx1"/>
              </a:buClr>
              <a:buFont typeface="Wingdings" pitchFamily="2" charset="2"/>
              <a:buChar char="Ø"/>
            </a:pPr>
            <a:r>
              <a:rPr lang="en-US" sz="2000" dirty="0" smtClean="0">
                <a:solidFill>
                  <a:schemeClr val="tx2">
                    <a:lumMod val="95000"/>
                    <a:lumOff val="5000"/>
                  </a:schemeClr>
                </a:solidFill>
                <a:latin typeface="Times New Roman" pitchFamily="18" charset="0"/>
              </a:rPr>
              <a:t>Historic buildings</a:t>
            </a:r>
          </a:p>
          <a:p>
            <a:pPr lvl="2" algn="just">
              <a:lnSpc>
                <a:spcPct val="110000"/>
              </a:lnSpc>
              <a:buClr>
                <a:schemeClr val="tx1"/>
              </a:buClr>
              <a:buFont typeface="Wingdings" pitchFamily="2" charset="2"/>
              <a:buChar char="Ø"/>
            </a:pPr>
            <a:endParaRPr kumimoji="0" lang="en-US" sz="2000" dirty="0">
              <a:solidFill>
                <a:schemeClr val="tx2">
                  <a:lumMod val="95000"/>
                  <a:lumOff val="5000"/>
                </a:schemeClr>
              </a:solidFill>
              <a:latin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62" y="76200"/>
            <a:ext cx="7272338" cy="1143000"/>
          </a:xfrm>
        </p:spPr>
        <p:txBody>
          <a:bodyPr/>
          <a:lstStyle/>
          <a:p>
            <a:pPr algn="ctr"/>
            <a:r>
              <a:rPr lang="en-US" sz="3200" b="1" dirty="0" smtClean="0">
                <a:solidFill>
                  <a:schemeClr val="tx2">
                    <a:lumMod val="95000"/>
                    <a:lumOff val="5000"/>
                  </a:schemeClr>
                </a:solidFill>
              </a:rPr>
              <a:t>cost effective use of stainless steel </a:t>
            </a:r>
            <a:endParaRPr lang="en-US" sz="3200" b="1" dirty="0">
              <a:solidFill>
                <a:schemeClr val="tx2">
                  <a:lumMod val="95000"/>
                  <a:lumOff val="5000"/>
                </a:schemeClr>
              </a:solidFill>
            </a:endParaRPr>
          </a:p>
        </p:txBody>
      </p:sp>
      <p:pic>
        <p:nvPicPr>
          <p:cNvPr id="4" name="Content Placeholder 3" descr="untitled3.bmp"/>
          <p:cNvPicPr>
            <a:picLocks noGrp="1" noChangeAspect="1"/>
          </p:cNvPicPr>
          <p:nvPr>
            <p:ph idx="1"/>
          </p:nvPr>
        </p:nvPicPr>
        <p:blipFill>
          <a:blip r:embed="rId2" cstate="print"/>
          <a:stretch>
            <a:fillRect/>
          </a:stretch>
        </p:blipFill>
        <p:spPr>
          <a:xfrm>
            <a:off x="2362200" y="3200400"/>
            <a:ext cx="5562599" cy="2695575"/>
          </a:xfrm>
        </p:spPr>
      </p:pic>
      <p:sp>
        <p:nvSpPr>
          <p:cNvPr id="5" name="TextBox 4"/>
          <p:cNvSpPr txBox="1"/>
          <p:nvPr/>
        </p:nvSpPr>
        <p:spPr>
          <a:xfrm>
            <a:off x="1828800" y="1143000"/>
            <a:ext cx="6629400" cy="1631216"/>
          </a:xfrm>
          <a:prstGeom prst="rect">
            <a:avLst/>
          </a:prstGeom>
          <a:noFill/>
        </p:spPr>
        <p:txBody>
          <a:bodyPr wrap="square" rtlCol="0">
            <a:spAutoFit/>
          </a:bodyPr>
          <a:lstStyle/>
          <a:p>
            <a:pPr>
              <a:buFont typeface="Wingdings" pitchFamily="2" charset="2"/>
              <a:buChar char="Ø"/>
            </a:pPr>
            <a:r>
              <a:rPr lang="en-US" sz="2000" b="1" dirty="0" smtClean="0">
                <a:solidFill>
                  <a:schemeClr val="tx2">
                    <a:lumMod val="95000"/>
                    <a:lumOff val="5000"/>
                  </a:schemeClr>
                </a:solidFill>
                <a:latin typeface="+mj-lt"/>
              </a:rPr>
              <a:t>By placing element at high risk of corrosion or where repair is difficult and expensive.</a:t>
            </a:r>
          </a:p>
          <a:p>
            <a:endParaRPr lang="en-US" sz="2000" b="1" dirty="0" smtClean="0">
              <a:solidFill>
                <a:schemeClr val="tx2">
                  <a:lumMod val="95000"/>
                  <a:lumOff val="5000"/>
                </a:schemeClr>
              </a:solidFill>
              <a:latin typeface="+mj-lt"/>
            </a:endParaRPr>
          </a:p>
          <a:p>
            <a:pPr>
              <a:buFont typeface="Wingdings" pitchFamily="2" charset="2"/>
              <a:buChar char="Ø"/>
            </a:pPr>
            <a:r>
              <a:rPr lang="en-US" sz="2000" b="1" dirty="0" smtClean="0">
                <a:solidFill>
                  <a:schemeClr val="tx2">
                    <a:lumMod val="95000"/>
                    <a:lumOff val="5000"/>
                  </a:schemeClr>
                </a:solidFill>
                <a:latin typeface="+mj-lt"/>
              </a:rPr>
              <a:t>The carbon steel is placed at the depth where its is unlikely  to attack by chloride iron.</a:t>
            </a:r>
            <a:endParaRPr lang="en-US" sz="2000" b="1" dirty="0">
              <a:solidFill>
                <a:schemeClr val="tx2">
                  <a:lumMod val="95000"/>
                  <a:lumOff val="5000"/>
                </a:schemeClr>
              </a:solidFill>
              <a:latin typeface="+mj-lt"/>
            </a:endParaRPr>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4.bmp"/>
          <p:cNvPicPr>
            <a:picLocks noGrp="1" noChangeAspect="1"/>
          </p:cNvPicPr>
          <p:nvPr>
            <p:ph idx="1"/>
          </p:nvPr>
        </p:nvPicPr>
        <p:blipFill>
          <a:blip r:embed="rId2" cstate="print"/>
          <a:stretch>
            <a:fillRect/>
          </a:stretch>
        </p:blipFill>
        <p:spPr>
          <a:xfrm>
            <a:off x="2133600" y="1371600"/>
            <a:ext cx="5943600" cy="3048000"/>
          </a:xfrm>
        </p:spPr>
      </p:pic>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titled5.bmp"/>
          <p:cNvPicPr>
            <a:picLocks noGrp="1" noChangeAspect="1"/>
          </p:cNvPicPr>
          <p:nvPr>
            <p:ph idx="1"/>
          </p:nvPr>
        </p:nvPicPr>
        <p:blipFill>
          <a:blip r:embed="rId2" cstate="print"/>
          <a:stretch>
            <a:fillRect/>
          </a:stretch>
        </p:blipFill>
        <p:spPr>
          <a:xfrm>
            <a:off x="1752600" y="228600"/>
            <a:ext cx="7086600" cy="3505199"/>
          </a:xfrm>
        </p:spPr>
      </p:pic>
      <p:pic>
        <p:nvPicPr>
          <p:cNvPr id="7" name="Picture 6" descr="untitled6.bmp"/>
          <p:cNvPicPr>
            <a:picLocks noChangeAspect="1"/>
          </p:cNvPicPr>
          <p:nvPr/>
        </p:nvPicPr>
        <p:blipFill>
          <a:blip r:embed="rId3" cstate="print"/>
          <a:stretch>
            <a:fillRect/>
          </a:stretch>
        </p:blipFill>
        <p:spPr>
          <a:xfrm>
            <a:off x="3276600" y="3886200"/>
            <a:ext cx="3676650" cy="2781300"/>
          </a:xfrm>
          <a:prstGeom prst="rect">
            <a:avLst/>
          </a:prstGeom>
        </p:spPr>
      </p:pic>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967538" cy="762000"/>
          </a:xfrm>
        </p:spPr>
        <p:txBody>
          <a:bodyPr/>
          <a:lstStyle/>
          <a:p>
            <a:pPr algn="ctr"/>
            <a:r>
              <a:rPr lang="en-US" sz="3200" b="1" dirty="0" smtClean="0"/>
              <a:t>Cost analysis </a:t>
            </a:r>
            <a:endParaRPr lang="en-US" sz="3200" b="1" dirty="0"/>
          </a:p>
        </p:txBody>
      </p:sp>
      <p:graphicFrame>
        <p:nvGraphicFramePr>
          <p:cNvPr id="6" name="Content Placeholder 5"/>
          <p:cNvGraphicFramePr>
            <a:graphicFrameLocks noGrp="1"/>
          </p:cNvGraphicFramePr>
          <p:nvPr>
            <p:ph idx="1"/>
          </p:nvPr>
        </p:nvGraphicFramePr>
        <p:xfrm>
          <a:off x="2286000" y="2667000"/>
          <a:ext cx="2081212" cy="792480"/>
        </p:xfrm>
        <a:graphic>
          <a:graphicData uri="http://schemas.openxmlformats.org/drawingml/2006/table">
            <a:tbl>
              <a:tblPr firstRow="1" bandRow="1">
                <a:tableStyleId>{638B1855-1B75-4FBE-930C-398BA8C253C6}</a:tableStyleId>
              </a:tblPr>
              <a:tblGrid>
                <a:gridCol w="2081212"/>
              </a:tblGrid>
              <a:tr h="370840">
                <a:tc>
                  <a:txBody>
                    <a:bodyPr/>
                    <a:lstStyle/>
                    <a:p>
                      <a:r>
                        <a:rPr lang="en-US" sz="2000" dirty="0" smtClean="0">
                          <a:solidFill>
                            <a:schemeClr val="tx2">
                              <a:lumMod val="95000"/>
                              <a:lumOff val="5000"/>
                            </a:schemeClr>
                          </a:solidFill>
                          <a:latin typeface="+mj-lt"/>
                        </a:rPr>
                        <a:t>Installment</a:t>
                      </a:r>
                      <a:r>
                        <a:rPr lang="en-US" sz="2000" baseline="0" dirty="0" smtClean="0">
                          <a:solidFill>
                            <a:schemeClr val="tx2">
                              <a:lumMod val="95000"/>
                              <a:lumOff val="5000"/>
                            </a:schemeClr>
                          </a:solidFill>
                          <a:latin typeface="+mj-lt"/>
                        </a:rPr>
                        <a:t> </a:t>
                      </a:r>
                      <a:r>
                        <a:rPr lang="en-US" sz="2000" dirty="0" smtClean="0">
                          <a:solidFill>
                            <a:schemeClr val="tx2">
                              <a:lumMod val="95000"/>
                              <a:lumOff val="5000"/>
                            </a:schemeClr>
                          </a:solidFill>
                          <a:latin typeface="+mj-lt"/>
                        </a:rPr>
                        <a:t>cost</a:t>
                      </a:r>
                      <a:endParaRPr lang="en-US" sz="2000" dirty="0">
                        <a:solidFill>
                          <a:schemeClr val="tx2">
                            <a:lumMod val="95000"/>
                            <a:lumOff val="5000"/>
                          </a:schemeClr>
                        </a:solidFill>
                        <a:latin typeface="+mj-lt"/>
                      </a:endParaRPr>
                    </a:p>
                  </a:txBody>
                  <a:tcPr/>
                </a:tc>
              </a:tr>
              <a:tr h="370840">
                <a:tc>
                  <a:txBody>
                    <a:bodyPr/>
                    <a:lstStyle/>
                    <a:p>
                      <a:r>
                        <a:rPr lang="en-US" sz="2000" b="1" dirty="0" smtClean="0">
                          <a:solidFill>
                            <a:schemeClr val="tx2">
                              <a:lumMod val="95000"/>
                              <a:lumOff val="5000"/>
                            </a:schemeClr>
                          </a:solidFill>
                          <a:latin typeface="+mj-lt"/>
                        </a:rPr>
                        <a:t>Material</a:t>
                      </a:r>
                      <a:r>
                        <a:rPr lang="en-US" sz="2000" b="1" baseline="0" dirty="0" smtClean="0">
                          <a:solidFill>
                            <a:schemeClr val="tx2">
                              <a:lumMod val="95000"/>
                              <a:lumOff val="5000"/>
                            </a:schemeClr>
                          </a:solidFill>
                          <a:latin typeface="+mj-lt"/>
                        </a:rPr>
                        <a:t> cost</a:t>
                      </a:r>
                      <a:endParaRPr lang="en-US" sz="2000" b="1" dirty="0">
                        <a:solidFill>
                          <a:schemeClr val="tx2">
                            <a:lumMod val="95000"/>
                            <a:lumOff val="5000"/>
                          </a:schemeClr>
                        </a:solidFill>
                        <a:latin typeface="+mj-lt"/>
                      </a:endParaRPr>
                    </a:p>
                  </a:txBody>
                  <a:tcPr/>
                </a:tc>
              </a:tr>
            </a:tbl>
          </a:graphicData>
        </a:graphic>
      </p:graphicFrame>
      <p:graphicFrame>
        <p:nvGraphicFramePr>
          <p:cNvPr id="7" name="Table 6"/>
          <p:cNvGraphicFramePr>
            <a:graphicFrameLocks noGrp="1"/>
          </p:cNvGraphicFramePr>
          <p:nvPr/>
        </p:nvGraphicFramePr>
        <p:xfrm>
          <a:off x="4953000" y="1524000"/>
          <a:ext cx="2895600" cy="1981200"/>
        </p:xfrm>
        <a:graphic>
          <a:graphicData uri="http://schemas.openxmlformats.org/drawingml/2006/table">
            <a:tbl>
              <a:tblPr firstRow="1" bandRow="1">
                <a:tableStyleId>{638B1855-1B75-4FBE-930C-398BA8C253C6}</a:tableStyleId>
              </a:tblPr>
              <a:tblGrid>
                <a:gridCol w="2895600"/>
              </a:tblGrid>
              <a:tr h="370840">
                <a:tc>
                  <a:txBody>
                    <a:bodyPr/>
                    <a:lstStyle/>
                    <a:p>
                      <a:pPr algn="ctr"/>
                      <a:r>
                        <a:rPr lang="en-US" sz="2000" b="1" dirty="0" smtClean="0">
                          <a:solidFill>
                            <a:schemeClr val="tx2">
                              <a:lumMod val="95000"/>
                              <a:lumOff val="5000"/>
                            </a:schemeClr>
                          </a:solidFill>
                          <a:latin typeface="+mj-lt"/>
                        </a:rPr>
                        <a:t>Installment</a:t>
                      </a:r>
                      <a:r>
                        <a:rPr lang="en-US" sz="2000" b="1" baseline="0" dirty="0" smtClean="0">
                          <a:solidFill>
                            <a:schemeClr val="tx2">
                              <a:lumMod val="95000"/>
                              <a:lumOff val="5000"/>
                            </a:schemeClr>
                          </a:solidFill>
                          <a:latin typeface="+mj-lt"/>
                        </a:rPr>
                        <a:t> cost</a:t>
                      </a:r>
                    </a:p>
                  </a:txBody>
                  <a:tcPr/>
                </a:tc>
              </a:tr>
              <a:tr h="370840">
                <a:tc>
                  <a:txBody>
                    <a:bodyPr/>
                    <a:lstStyle/>
                    <a:p>
                      <a:pPr algn="ctr"/>
                      <a:r>
                        <a:rPr lang="en-US" sz="2000" b="1" dirty="0" smtClean="0">
                          <a:solidFill>
                            <a:schemeClr val="tx2">
                              <a:lumMod val="95000"/>
                              <a:lumOff val="5000"/>
                            </a:schemeClr>
                          </a:solidFill>
                          <a:latin typeface="+mj-lt"/>
                        </a:rPr>
                        <a:t>Material cost</a:t>
                      </a:r>
                      <a:endParaRPr lang="en-US" sz="2000" b="1" dirty="0">
                        <a:solidFill>
                          <a:schemeClr val="tx2">
                            <a:lumMod val="95000"/>
                            <a:lumOff val="5000"/>
                          </a:schemeClr>
                        </a:solidFill>
                        <a:latin typeface="+mj-lt"/>
                      </a:endParaRPr>
                    </a:p>
                  </a:txBody>
                  <a:tcPr/>
                </a:tc>
              </a:tr>
              <a:tr h="370840">
                <a:tc>
                  <a:txBody>
                    <a:bodyPr/>
                    <a:lstStyle/>
                    <a:p>
                      <a:pPr algn="ctr"/>
                      <a:r>
                        <a:rPr lang="en-US" sz="2000" b="1" dirty="0" smtClean="0">
                          <a:solidFill>
                            <a:schemeClr val="tx2">
                              <a:lumMod val="95000"/>
                              <a:lumOff val="5000"/>
                            </a:schemeClr>
                          </a:solidFill>
                          <a:latin typeface="+mj-lt"/>
                        </a:rPr>
                        <a:t>Maintenance cost</a:t>
                      </a:r>
                      <a:endParaRPr lang="en-US" sz="2000" b="1" dirty="0">
                        <a:solidFill>
                          <a:schemeClr val="tx2">
                            <a:lumMod val="95000"/>
                            <a:lumOff val="5000"/>
                          </a:schemeClr>
                        </a:solidFill>
                        <a:latin typeface="+mj-lt"/>
                      </a:endParaRPr>
                    </a:p>
                  </a:txBody>
                  <a:tcPr/>
                </a:tc>
              </a:tr>
              <a:tr h="370840">
                <a:tc>
                  <a:txBody>
                    <a:bodyPr/>
                    <a:lstStyle/>
                    <a:p>
                      <a:pPr algn="ctr"/>
                      <a:r>
                        <a:rPr lang="en-US" sz="2000" b="1" dirty="0" smtClean="0">
                          <a:solidFill>
                            <a:schemeClr val="tx2">
                              <a:lumMod val="95000"/>
                              <a:lumOff val="5000"/>
                            </a:schemeClr>
                          </a:solidFill>
                          <a:latin typeface="+mj-lt"/>
                        </a:rPr>
                        <a:t>Lost product cost</a:t>
                      </a:r>
                      <a:endParaRPr lang="en-US" sz="2000" b="1" dirty="0">
                        <a:solidFill>
                          <a:schemeClr val="tx2">
                            <a:lumMod val="95000"/>
                            <a:lumOff val="5000"/>
                          </a:schemeClr>
                        </a:solidFill>
                        <a:latin typeface="+mj-lt"/>
                      </a:endParaRPr>
                    </a:p>
                  </a:txBody>
                  <a:tcPr/>
                </a:tc>
              </a:tr>
              <a:tr h="370840">
                <a:tc>
                  <a:txBody>
                    <a:bodyPr/>
                    <a:lstStyle/>
                    <a:p>
                      <a:pPr algn="ctr"/>
                      <a:r>
                        <a:rPr lang="en-US" sz="2000" b="1" dirty="0" smtClean="0">
                          <a:solidFill>
                            <a:schemeClr val="tx2">
                              <a:lumMod val="95000"/>
                              <a:lumOff val="5000"/>
                            </a:schemeClr>
                          </a:solidFill>
                          <a:latin typeface="+mj-lt"/>
                        </a:rPr>
                        <a:t>Replacement</a:t>
                      </a:r>
                      <a:r>
                        <a:rPr lang="en-US" sz="2000" b="1" baseline="0" dirty="0" smtClean="0">
                          <a:solidFill>
                            <a:schemeClr val="tx2">
                              <a:lumMod val="95000"/>
                              <a:lumOff val="5000"/>
                            </a:schemeClr>
                          </a:solidFill>
                          <a:latin typeface="+mj-lt"/>
                        </a:rPr>
                        <a:t> cost</a:t>
                      </a:r>
                      <a:endParaRPr lang="en-US" sz="2000" b="1" dirty="0">
                        <a:solidFill>
                          <a:schemeClr val="tx2">
                            <a:lumMod val="95000"/>
                            <a:lumOff val="5000"/>
                          </a:schemeClr>
                        </a:solidFill>
                        <a:latin typeface="+mj-lt"/>
                      </a:endParaRPr>
                    </a:p>
                  </a:txBody>
                  <a:tcPr/>
                </a:tc>
              </a:tr>
            </a:tbl>
          </a:graphicData>
        </a:graphic>
      </p:graphicFrame>
      <p:sp>
        <p:nvSpPr>
          <p:cNvPr id="8" name="TextBox 7"/>
          <p:cNvSpPr txBox="1"/>
          <p:nvPr/>
        </p:nvSpPr>
        <p:spPr>
          <a:xfrm>
            <a:off x="1981200" y="3733800"/>
            <a:ext cx="6172200" cy="400110"/>
          </a:xfrm>
          <a:prstGeom prst="rect">
            <a:avLst/>
          </a:prstGeom>
          <a:noFill/>
        </p:spPr>
        <p:txBody>
          <a:bodyPr wrap="square" rtlCol="0">
            <a:spAutoFit/>
          </a:bodyPr>
          <a:lstStyle/>
          <a:p>
            <a:r>
              <a:rPr lang="en-US" sz="2000" b="1" dirty="0" smtClean="0">
                <a:solidFill>
                  <a:schemeClr val="tx2">
                    <a:lumMod val="95000"/>
                    <a:lumOff val="5000"/>
                  </a:schemeClr>
                </a:solidFill>
                <a:latin typeface="+mj-lt"/>
              </a:rPr>
              <a:t>        stainless steel                            carbon steel</a:t>
            </a:r>
            <a:endParaRPr lang="en-US" sz="2000" b="1" dirty="0">
              <a:solidFill>
                <a:schemeClr val="tx2">
                  <a:lumMod val="95000"/>
                  <a:lumOff val="5000"/>
                </a:schemeClr>
              </a:solidFill>
              <a:latin typeface="+mj-lt"/>
            </a:endParaRPr>
          </a:p>
        </p:txBody>
      </p:sp>
      <p:sp>
        <p:nvSpPr>
          <p:cNvPr id="9" name="TextBox 8"/>
          <p:cNvSpPr txBox="1"/>
          <p:nvPr/>
        </p:nvSpPr>
        <p:spPr>
          <a:xfrm>
            <a:off x="1981200" y="4495800"/>
            <a:ext cx="6553200" cy="1323439"/>
          </a:xfrm>
          <a:prstGeom prst="rect">
            <a:avLst/>
          </a:prstGeom>
          <a:noFill/>
        </p:spPr>
        <p:txBody>
          <a:bodyPr wrap="square" rtlCol="0">
            <a:spAutoFit/>
          </a:bodyPr>
          <a:lstStyle/>
          <a:p>
            <a:pPr>
              <a:buFont typeface="Wingdings" pitchFamily="2" charset="2"/>
              <a:buChar char="Ø"/>
            </a:pPr>
            <a:r>
              <a:rPr lang="en-US" sz="2000" b="1" dirty="0" smtClean="0">
                <a:solidFill>
                  <a:schemeClr val="tx2">
                    <a:lumMod val="95000"/>
                    <a:lumOff val="5000"/>
                  </a:schemeClr>
                </a:solidFill>
                <a:latin typeface="+mj-lt"/>
              </a:rPr>
              <a:t> initial cost of stainless steel is high.</a:t>
            </a:r>
          </a:p>
          <a:p>
            <a:endParaRPr lang="en-US" sz="2000" b="1" dirty="0" smtClean="0">
              <a:solidFill>
                <a:schemeClr val="tx2">
                  <a:lumMod val="95000"/>
                  <a:lumOff val="5000"/>
                </a:schemeClr>
              </a:solidFill>
              <a:latin typeface="+mj-lt"/>
            </a:endParaRPr>
          </a:p>
          <a:p>
            <a:pPr>
              <a:buFont typeface="Wingdings" pitchFamily="2" charset="2"/>
              <a:buChar char="Ø"/>
            </a:pPr>
            <a:r>
              <a:rPr lang="en-US" sz="2000" b="1" dirty="0" smtClean="0">
                <a:solidFill>
                  <a:schemeClr val="tx2">
                    <a:lumMod val="95000"/>
                    <a:lumOff val="5000"/>
                  </a:schemeClr>
                </a:solidFill>
                <a:latin typeface="+mj-lt"/>
              </a:rPr>
              <a:t>For carbon steel initial cost is not high but after some year say 20 to 25 it needs maintenance and replacement.    </a:t>
            </a:r>
            <a:endParaRPr lang="en-US" sz="2000" b="1" dirty="0">
              <a:solidFill>
                <a:schemeClr val="tx2">
                  <a:lumMod val="95000"/>
                  <a:lumOff val="5000"/>
                </a:schemeClr>
              </a:solidFill>
              <a:latin typeface="+mj-lt"/>
            </a:endParaRPr>
          </a:p>
        </p:txBody>
      </p:sp>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553200" cy="868362"/>
          </a:xfrm>
        </p:spPr>
        <p:txBody>
          <a:bodyPr>
            <a:normAutofit/>
          </a:bodyPr>
          <a:lstStyle/>
          <a:p>
            <a:pPr algn="ctr"/>
            <a:r>
              <a:rPr lang="en-US" sz="3200" b="1" dirty="0" smtClean="0">
                <a:solidFill>
                  <a:schemeClr val="tx2">
                    <a:lumMod val="95000"/>
                    <a:lumOff val="5000"/>
                  </a:schemeClr>
                </a:solidFill>
                <a:latin typeface="Times New Roman" pitchFamily="18" charset="0"/>
                <a:cs typeface="Times New Roman" pitchFamily="18" charset="0"/>
              </a:rPr>
              <a:t>Actual life costing of stainless steel</a:t>
            </a:r>
            <a:endParaRPr lang="en-US" sz="3200" b="1" dirty="0">
              <a:solidFill>
                <a:schemeClr val="tx2">
                  <a:lumMod val="95000"/>
                  <a:lumOff val="5000"/>
                </a:schemeClr>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752600" y="1600200"/>
          <a:ext cx="7162800" cy="4495800"/>
        </p:xfrm>
        <a:graphic>
          <a:graphicData uri="http://schemas.openxmlformats.org/presentationml/2006/ole">
            <p:oleObj spid="_x0000_s1026" name="Picture" r:id="rId3" imgW="3142857" imgH="2419048" progId="Word.Picture.8">
              <p:embed/>
            </p:oleObj>
          </a:graphicData>
        </a:graphic>
      </p:graphicFrame>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228600"/>
            <a:ext cx="7600950" cy="457200"/>
          </a:xfrm>
        </p:spPr>
        <p:txBody>
          <a:bodyPr/>
          <a:lstStyle/>
          <a:p>
            <a:pPr algn="ctr"/>
            <a:r>
              <a:rPr kumimoji="0" lang="en-US" sz="3200" b="1" dirty="0" smtClean="0">
                <a:solidFill>
                  <a:schemeClr val="tx2">
                    <a:lumMod val="95000"/>
                    <a:lumOff val="5000"/>
                  </a:schemeClr>
                </a:solidFill>
              </a:rPr>
              <a:t>UK Midlands Link Viaduct </a:t>
            </a:r>
            <a:endParaRPr lang="en-US" sz="3200" dirty="0">
              <a:solidFill>
                <a:schemeClr val="tx2">
                  <a:lumMod val="95000"/>
                  <a:lumOff val="5000"/>
                </a:schemeClr>
              </a:solidFill>
            </a:endParaRPr>
          </a:p>
        </p:txBody>
      </p:sp>
      <p:sp>
        <p:nvSpPr>
          <p:cNvPr id="3" name="Content Placeholder 2"/>
          <p:cNvSpPr>
            <a:spLocks noGrp="1"/>
          </p:cNvSpPr>
          <p:nvPr>
            <p:ph idx="1"/>
          </p:nvPr>
        </p:nvSpPr>
        <p:spPr>
          <a:xfrm>
            <a:off x="1543050" y="914400"/>
            <a:ext cx="7600950" cy="4714875"/>
          </a:xfrm>
        </p:spPr>
        <p:txBody>
          <a:bodyPr/>
          <a:lstStyle/>
          <a:p>
            <a:pPr algn="just">
              <a:lnSpc>
                <a:spcPct val="140000"/>
              </a:lnSpc>
              <a:buFont typeface="Wingdings" pitchFamily="2" charset="2"/>
              <a:buChar char="Ø"/>
            </a:pPr>
            <a:r>
              <a:rPr lang="en-US" sz="2000" b="0" dirty="0" smtClean="0">
                <a:solidFill>
                  <a:schemeClr val="tx2">
                    <a:lumMod val="95000"/>
                    <a:lumOff val="5000"/>
                  </a:schemeClr>
                </a:solidFill>
                <a:latin typeface="+mj-lt"/>
              </a:rPr>
              <a:t>Built in 1972 at a cost of £28 million, evidence of corrosion became apparent after two years of operation. </a:t>
            </a:r>
          </a:p>
          <a:p>
            <a:pPr>
              <a:lnSpc>
                <a:spcPct val="140000"/>
              </a:lnSpc>
              <a:buFont typeface="Wingdings" pitchFamily="2" charset="2"/>
              <a:buChar char="Ø"/>
            </a:pPr>
            <a:r>
              <a:rPr lang="en-US" sz="2000" b="0" dirty="0" smtClean="0">
                <a:solidFill>
                  <a:schemeClr val="tx2">
                    <a:lumMod val="95000"/>
                    <a:lumOff val="5000"/>
                  </a:schemeClr>
                </a:solidFill>
                <a:latin typeface="+mj-lt"/>
                <a:cs typeface="Times New Roman" pitchFamily="18" charset="0"/>
              </a:rPr>
              <a:t> </a:t>
            </a:r>
            <a:r>
              <a:rPr lang="en-US" sz="2000" b="0" dirty="0" smtClean="0">
                <a:solidFill>
                  <a:schemeClr val="tx2">
                    <a:lumMod val="95000"/>
                    <a:lumOff val="5000"/>
                  </a:schemeClr>
                </a:solidFill>
                <a:latin typeface="+mj-lt"/>
              </a:rPr>
              <a:t>By 1989, £45 million had been spent on repair. </a:t>
            </a:r>
          </a:p>
          <a:p>
            <a:pPr>
              <a:lnSpc>
                <a:spcPct val="140000"/>
              </a:lnSpc>
              <a:buFont typeface="Wingdings" pitchFamily="2" charset="2"/>
              <a:buChar char="Ø"/>
            </a:pPr>
            <a:r>
              <a:rPr lang="en-US" sz="2000" b="0" dirty="0" smtClean="0">
                <a:solidFill>
                  <a:schemeClr val="tx2">
                    <a:lumMod val="95000"/>
                    <a:lumOff val="5000"/>
                  </a:schemeClr>
                </a:solidFill>
                <a:latin typeface="+mj-lt"/>
                <a:cs typeface="Times New Roman" pitchFamily="18" charset="0"/>
              </a:rPr>
              <a:t> </a:t>
            </a:r>
            <a:r>
              <a:rPr lang="en-US" sz="2000" b="0" dirty="0" smtClean="0">
                <a:solidFill>
                  <a:schemeClr val="tx2">
                    <a:lumMod val="95000"/>
                    <a:lumOff val="5000"/>
                  </a:schemeClr>
                </a:solidFill>
                <a:latin typeface="+mj-lt"/>
              </a:rPr>
              <a:t>By 2010 it is estimated that a further £120 million will be spent on repair. </a:t>
            </a:r>
          </a:p>
          <a:p>
            <a:pPr>
              <a:lnSpc>
                <a:spcPct val="140000"/>
              </a:lnSpc>
              <a:buFont typeface="Wingdings" pitchFamily="2" charset="2"/>
              <a:buChar char="Ø"/>
            </a:pPr>
            <a:r>
              <a:rPr lang="en-US" sz="2000" b="0" dirty="0" smtClean="0">
                <a:solidFill>
                  <a:schemeClr val="tx2">
                    <a:lumMod val="95000"/>
                    <a:lumOff val="5000"/>
                  </a:schemeClr>
                </a:solidFill>
                <a:latin typeface="+mj-lt"/>
                <a:cs typeface="Times New Roman" pitchFamily="18" charset="0"/>
              </a:rPr>
              <a:t> </a:t>
            </a:r>
            <a:r>
              <a:rPr lang="en-US" sz="2000" b="0" dirty="0" smtClean="0">
                <a:solidFill>
                  <a:schemeClr val="tx2">
                    <a:lumMod val="95000"/>
                    <a:lumOff val="5000"/>
                  </a:schemeClr>
                </a:solidFill>
                <a:latin typeface="+mj-lt"/>
              </a:rPr>
              <a:t>Estimated first cost of installing stainless steel reinforcement in critical locations -- £3.4 million (i.e. a 12% increase in the initial cost of the via duct). </a:t>
            </a:r>
          </a:p>
          <a:p>
            <a:pPr>
              <a:lnSpc>
                <a:spcPct val="140000"/>
              </a:lnSpc>
              <a:buFont typeface="Wingdings" pitchFamily="2" charset="2"/>
              <a:buChar char="Ø"/>
            </a:pPr>
            <a:r>
              <a:rPr lang="en-US" sz="2000" b="0" dirty="0" smtClean="0">
                <a:solidFill>
                  <a:schemeClr val="tx2">
                    <a:lumMod val="95000"/>
                    <a:lumOff val="5000"/>
                  </a:schemeClr>
                </a:solidFill>
                <a:latin typeface="+mj-lt"/>
                <a:cs typeface="Times New Roman" pitchFamily="18" charset="0"/>
              </a:rPr>
              <a:t> </a:t>
            </a:r>
            <a:r>
              <a:rPr lang="en-US" sz="2000" b="0" dirty="0" smtClean="0">
                <a:solidFill>
                  <a:schemeClr val="tx2">
                    <a:lumMod val="95000"/>
                    <a:lumOff val="5000"/>
                  </a:schemeClr>
                </a:solidFill>
                <a:latin typeface="+mj-lt"/>
              </a:rPr>
              <a:t>The total cost of repair of the carbon steel reinforcement till the year 2010 would be £45 plus a further £120 million = £165 million or nearly six times the original cost of building the viaduct. For a 40-year service life of the viaduct, the price to be paid for not using stainless steel rebar.  </a:t>
            </a:r>
          </a:p>
          <a:p>
            <a:pPr>
              <a:buFont typeface="Wingdings" pitchFamily="2" charset="2"/>
              <a:buChar char="Ø"/>
            </a:pPr>
            <a:endParaRPr lang="en-US" sz="2000" b="0" dirty="0">
              <a:solidFill>
                <a:schemeClr val="tx2">
                  <a:lumMod val="95000"/>
                  <a:lumOff val="5000"/>
                </a:schemeClr>
              </a:solidFill>
              <a:latin typeface="+mj-lt"/>
            </a:endParaRP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67600" cy="914400"/>
          </a:xfrm>
        </p:spPr>
        <p:txBody>
          <a:bodyPr>
            <a:normAutofit/>
          </a:bodyPr>
          <a:lstStyle/>
          <a:p>
            <a:pPr algn="ctr"/>
            <a:r>
              <a:rPr lang="en-US" sz="3200" b="1" dirty="0" smtClean="0">
                <a:solidFill>
                  <a:schemeClr val="tx2">
                    <a:lumMod val="95000"/>
                    <a:lumOff val="5000"/>
                  </a:schemeClr>
                </a:solidFill>
                <a:latin typeface="Times New Roman" pitchFamily="18" charset="0"/>
                <a:cs typeface="Times New Roman" pitchFamily="18" charset="0"/>
              </a:rPr>
              <a:t>Introduction</a:t>
            </a:r>
            <a:endParaRPr lang="en-US" sz="3200" b="1" dirty="0">
              <a:solidFill>
                <a:schemeClr val="tx2">
                  <a:lumMod val="95000"/>
                  <a:lumOff val="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676400" y="1143000"/>
            <a:ext cx="7162800" cy="2667000"/>
          </a:xfrm>
        </p:spPr>
        <p:txBody>
          <a:bodyPr>
            <a:normAutofit lnSpcReduction="10000"/>
          </a:bodyPr>
          <a:lstStyle/>
          <a:p>
            <a:pPr algn="just">
              <a:lnSpc>
                <a:spcPct val="120000"/>
              </a:lnSpc>
              <a:buClr>
                <a:schemeClr val="tx1"/>
              </a:buClr>
              <a:buFont typeface="Wingdings" pitchFamily="2" charset="2"/>
              <a:buChar char="Ø"/>
            </a:pPr>
            <a:r>
              <a:rPr lang="en-US" sz="2400" b="0" dirty="0" smtClean="0">
                <a:solidFill>
                  <a:schemeClr val="tx2">
                    <a:lumMod val="95000"/>
                    <a:lumOff val="5000"/>
                  </a:schemeClr>
                </a:solidFill>
                <a:latin typeface="Times New Roman" pitchFamily="18" charset="0"/>
                <a:cs typeface="Times New Roman" pitchFamily="18" charset="0"/>
              </a:rPr>
              <a:t>Stainless steel is low carbon steel. It is an alloy of iron with chromium content over 10.5%.Also nickel, molybdenum and certain other alloying elements are added</a:t>
            </a:r>
          </a:p>
          <a:p>
            <a:pPr algn="just">
              <a:lnSpc>
                <a:spcPct val="120000"/>
              </a:lnSpc>
              <a:buClr>
                <a:schemeClr val="tx1"/>
              </a:buClr>
              <a:buFont typeface="Wingdings" pitchFamily="2" charset="2"/>
              <a:buChar char="Ø"/>
            </a:pPr>
            <a:r>
              <a:rPr lang="en-US" sz="2400" b="0" dirty="0" smtClean="0">
                <a:solidFill>
                  <a:schemeClr val="tx2">
                    <a:lumMod val="95000"/>
                    <a:lumOff val="5000"/>
                  </a:schemeClr>
                </a:solidFill>
                <a:latin typeface="Times New Roman" pitchFamily="18" charset="0"/>
                <a:cs typeface="Times New Roman" pitchFamily="18" charset="0"/>
              </a:rPr>
              <a:t>Chromium is the alloying element that imparts to stainless steel their corrosion resistance qualities</a:t>
            </a:r>
          </a:p>
          <a:p>
            <a:pPr algn="just"/>
            <a:endParaRPr lang="en-US" sz="2400" b="0" dirty="0">
              <a:solidFill>
                <a:schemeClr val="tx2">
                  <a:lumMod val="95000"/>
                  <a:lumOff val="5000"/>
                </a:schemeClr>
              </a:solidFill>
              <a:latin typeface="Times New Roman" pitchFamily="18" charset="0"/>
              <a:cs typeface="Times New Roman" pitchFamily="18" charset="0"/>
            </a:endParaRPr>
          </a:p>
        </p:txBody>
      </p:sp>
      <p:sp>
        <p:nvSpPr>
          <p:cNvPr id="4" name="TextBox 3"/>
          <p:cNvSpPr txBox="1"/>
          <p:nvPr/>
        </p:nvSpPr>
        <p:spPr>
          <a:xfrm>
            <a:off x="2514600" y="4572000"/>
            <a:ext cx="4724400" cy="369332"/>
          </a:xfrm>
          <a:prstGeom prst="rect">
            <a:avLst/>
          </a:prstGeom>
          <a:noFill/>
        </p:spPr>
        <p:txBody>
          <a:bodyPr wrap="square" rtlCol="0">
            <a:spAutoFit/>
          </a:bodyPr>
          <a:lstStyle/>
          <a:p>
            <a:endParaRPr lang="en-US" dirty="0"/>
          </a:p>
        </p:txBody>
      </p:sp>
      <p:pic>
        <p:nvPicPr>
          <p:cNvPr id="5" name="Picture 7"/>
          <p:cNvPicPr>
            <a:picLocks noChangeAspect="1" noChangeArrowheads="1"/>
          </p:cNvPicPr>
          <p:nvPr/>
        </p:nvPicPr>
        <p:blipFill>
          <a:blip r:embed="rId2" cstate="print"/>
          <a:srcRect/>
          <a:stretch>
            <a:fillRect/>
          </a:stretch>
        </p:blipFill>
        <p:spPr bwMode="auto">
          <a:xfrm>
            <a:off x="2590800" y="3733800"/>
            <a:ext cx="5181600" cy="2895600"/>
          </a:xfrm>
          <a:prstGeom prst="rect">
            <a:avLst/>
          </a:prstGeom>
          <a:noFill/>
          <a:ln w="12700" cap="sq">
            <a:noFill/>
            <a:miter lim="800000"/>
            <a:headEnd type="none" w="sm" len="sm"/>
            <a:tailEnd type="none" w="sm" len="sm"/>
          </a:ln>
          <a:effectLst/>
        </p:spPr>
      </p:pic>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924800" cy="838200"/>
          </a:xfrm>
        </p:spPr>
        <p:txBody>
          <a:bodyPr>
            <a:normAutofit/>
          </a:bodyPr>
          <a:lstStyle/>
          <a:p>
            <a:pPr algn="ctr"/>
            <a:r>
              <a:rPr lang="en-US" sz="3200" b="1" dirty="0" smtClean="0">
                <a:solidFill>
                  <a:schemeClr val="tx2">
                    <a:lumMod val="95000"/>
                    <a:lumOff val="5000"/>
                  </a:schemeClr>
                </a:solidFill>
                <a:latin typeface="Times New Roman" pitchFamily="18" charset="0"/>
                <a:cs typeface="Times New Roman" pitchFamily="18" charset="0"/>
              </a:rPr>
              <a:t>Advantage of stainless steel </a:t>
            </a:r>
            <a:endParaRPr lang="en-US" sz="3200" b="1" dirty="0">
              <a:solidFill>
                <a:schemeClr val="tx2">
                  <a:lumMod val="95000"/>
                  <a:lumOff val="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752600" y="1295400"/>
            <a:ext cx="7010400" cy="4830763"/>
          </a:xfrm>
        </p:spPr>
        <p:txBody>
          <a:bodyPr>
            <a:normAutofit/>
          </a:bodyPr>
          <a:lstStyle/>
          <a:p>
            <a:pPr algn="just">
              <a:buFont typeface="Wingdings" pitchFamily="2" charset="2"/>
              <a:buChar char="Ø"/>
            </a:pPr>
            <a:r>
              <a:rPr lang="en-US" sz="2000" dirty="0" smtClean="0">
                <a:solidFill>
                  <a:schemeClr val="tx2">
                    <a:lumMod val="95000"/>
                    <a:lumOff val="5000"/>
                  </a:schemeClr>
                </a:solidFill>
                <a:latin typeface="+mj-lt"/>
                <a:cs typeface="Times New Roman" pitchFamily="18" charset="0"/>
              </a:rPr>
              <a:t>Highly resistance to corrosion.</a:t>
            </a:r>
          </a:p>
          <a:p>
            <a:pPr algn="just">
              <a:buFont typeface="Wingdings" pitchFamily="2" charset="2"/>
              <a:buChar char="Ø"/>
            </a:pPr>
            <a:r>
              <a:rPr lang="en-US" sz="2000" dirty="0" smtClean="0">
                <a:solidFill>
                  <a:schemeClr val="tx2">
                    <a:lumMod val="95000"/>
                    <a:lumOff val="5000"/>
                  </a:schemeClr>
                </a:solidFill>
                <a:latin typeface="+mj-lt"/>
                <a:cs typeface="Times New Roman" pitchFamily="18" charset="0"/>
              </a:rPr>
              <a:t>Concrete cover can be reduced.</a:t>
            </a:r>
          </a:p>
          <a:p>
            <a:pPr algn="just">
              <a:buFont typeface="Wingdings" pitchFamily="2" charset="2"/>
              <a:buChar char="Ø"/>
            </a:pPr>
            <a:r>
              <a:rPr lang="en-US" sz="2000" dirty="0" smtClean="0">
                <a:solidFill>
                  <a:schemeClr val="tx2">
                    <a:lumMod val="95000"/>
                    <a:lumOff val="5000"/>
                  </a:schemeClr>
                </a:solidFill>
                <a:latin typeface="+mj-lt"/>
                <a:cs typeface="Times New Roman" pitchFamily="18" charset="0"/>
              </a:rPr>
              <a:t>It improve durability.</a:t>
            </a:r>
          </a:p>
          <a:p>
            <a:pPr algn="just">
              <a:buFont typeface="Wingdings" pitchFamily="2" charset="2"/>
              <a:buChar char="Ø"/>
            </a:pPr>
            <a:r>
              <a:rPr lang="en-US" sz="2000" dirty="0" smtClean="0">
                <a:solidFill>
                  <a:schemeClr val="tx2">
                    <a:lumMod val="95000"/>
                    <a:lumOff val="5000"/>
                  </a:schemeClr>
                </a:solidFill>
                <a:latin typeface="+mj-lt"/>
                <a:cs typeface="Times New Roman" pitchFamily="18" charset="0"/>
              </a:rPr>
              <a:t>It reduce maintenance and repair.</a:t>
            </a:r>
          </a:p>
          <a:p>
            <a:pPr algn="just">
              <a:buFont typeface="Wingdings" pitchFamily="2" charset="2"/>
              <a:buChar char="Ø"/>
            </a:pPr>
            <a:r>
              <a:rPr lang="en-US" sz="2000" dirty="0" smtClean="0">
                <a:solidFill>
                  <a:schemeClr val="tx2">
                    <a:lumMod val="95000"/>
                    <a:lumOff val="5000"/>
                  </a:schemeClr>
                </a:solidFill>
                <a:latin typeface="+mj-lt"/>
                <a:cs typeface="Times New Roman" pitchFamily="18" charset="0"/>
              </a:rPr>
              <a:t>It can be used selectively for high risk elements cost effectively.</a:t>
            </a:r>
          </a:p>
          <a:p>
            <a:pPr algn="just">
              <a:buFont typeface="Wingdings" pitchFamily="2" charset="2"/>
              <a:buChar char="Ø"/>
            </a:pPr>
            <a:r>
              <a:rPr lang="en-US" sz="2000" dirty="0" smtClean="0">
                <a:solidFill>
                  <a:schemeClr val="tx2">
                    <a:lumMod val="95000"/>
                    <a:lumOff val="5000"/>
                  </a:schemeClr>
                </a:solidFill>
                <a:latin typeface="+mj-lt"/>
                <a:cs typeface="Times New Roman" pitchFamily="18" charset="0"/>
              </a:rPr>
              <a:t>It will eventually recycled.</a:t>
            </a:r>
          </a:p>
          <a:p>
            <a:pPr algn="just">
              <a:buFont typeface="Wingdings" pitchFamily="2" charset="2"/>
              <a:buChar char="Ø"/>
            </a:pPr>
            <a:r>
              <a:rPr lang="en-US" sz="2000" dirty="0" smtClean="0">
                <a:solidFill>
                  <a:schemeClr val="tx2">
                    <a:lumMod val="95000"/>
                    <a:lumOff val="5000"/>
                  </a:schemeClr>
                </a:solidFill>
                <a:latin typeface="+mj-lt"/>
              </a:rPr>
              <a:t>Good weld ability for common rebar grades.</a:t>
            </a:r>
          </a:p>
          <a:p>
            <a:pPr algn="just">
              <a:buFont typeface="Wingdings" pitchFamily="2" charset="2"/>
              <a:buChar char="Ø"/>
            </a:pPr>
            <a:r>
              <a:rPr lang="en-US" sz="2000" dirty="0" smtClean="0">
                <a:solidFill>
                  <a:schemeClr val="tx2">
                    <a:lumMod val="95000"/>
                    <a:lumOff val="5000"/>
                  </a:schemeClr>
                </a:solidFill>
                <a:latin typeface="+mj-lt"/>
              </a:rPr>
              <a:t>Fire and heat resistance.</a:t>
            </a:r>
          </a:p>
          <a:p>
            <a:pPr algn="just">
              <a:buFont typeface="Wingdings" pitchFamily="2" charset="2"/>
              <a:buChar char="Ø"/>
            </a:pPr>
            <a:r>
              <a:rPr lang="en-US" sz="2000" dirty="0" smtClean="0">
                <a:solidFill>
                  <a:schemeClr val="tx2">
                    <a:lumMod val="95000"/>
                    <a:lumOff val="5000"/>
                  </a:schemeClr>
                </a:solidFill>
                <a:latin typeface="+mj-lt"/>
              </a:rPr>
              <a:t>Environmentally friendly.</a:t>
            </a:r>
          </a:p>
          <a:p>
            <a:pPr algn="just">
              <a:buFont typeface="Wingdings" pitchFamily="2" charset="2"/>
              <a:buChar char="Ø"/>
            </a:pPr>
            <a:endParaRPr lang="en-US" sz="2000" dirty="0" smtClean="0">
              <a:solidFill>
                <a:schemeClr val="tx2">
                  <a:lumMod val="95000"/>
                  <a:lumOff val="5000"/>
                </a:schemeClr>
              </a:solidFill>
              <a:latin typeface="+mj-lt"/>
              <a:cs typeface="Times New Roman" pitchFamily="18" charset="0"/>
            </a:endParaRPr>
          </a:p>
          <a:p>
            <a:pPr algn="just">
              <a:buFont typeface="Wingdings" pitchFamily="2" charset="2"/>
              <a:buChar char="Ø"/>
            </a:pPr>
            <a:endParaRPr lang="en-US" sz="2000" dirty="0">
              <a:solidFill>
                <a:schemeClr val="tx2">
                  <a:lumMod val="95000"/>
                  <a:lumOff val="5000"/>
                </a:schemeClr>
              </a:solidFill>
              <a:latin typeface="+mj-lt"/>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019800" cy="1143000"/>
          </a:xfrm>
        </p:spPr>
        <p:txBody>
          <a:bodyPr/>
          <a:lstStyle/>
          <a:p>
            <a:pPr algn="ctr"/>
            <a:r>
              <a:rPr lang="en-US" sz="2800" b="1" dirty="0" smtClean="0"/>
              <a:t>Shenzhen Western Corridor Bridge</a:t>
            </a:r>
            <a:endParaRPr lang="en-US" sz="2800" b="1" dirty="0"/>
          </a:p>
        </p:txBody>
      </p:sp>
      <p:pic>
        <p:nvPicPr>
          <p:cNvPr id="4" name="Content Placeholder 3"/>
          <p:cNvPicPr>
            <a:picLocks noGrp="1"/>
          </p:cNvPicPr>
          <p:nvPr>
            <p:ph idx="1"/>
          </p:nvPr>
        </p:nvPicPr>
        <p:blipFill>
          <a:blip r:embed="rId2" cstate="print"/>
          <a:srcRect/>
          <a:stretch>
            <a:fillRect/>
          </a:stretch>
        </p:blipFill>
        <p:spPr bwMode="auto">
          <a:xfrm>
            <a:off x="5105400" y="1905000"/>
            <a:ext cx="3829050" cy="3505200"/>
          </a:xfrm>
          <a:prstGeom prst="rect">
            <a:avLst/>
          </a:prstGeom>
          <a:noFill/>
          <a:ln w="9525">
            <a:noFill/>
            <a:miter lim="800000"/>
            <a:headEnd/>
            <a:tailEnd/>
          </a:ln>
        </p:spPr>
      </p:pic>
      <p:sp>
        <p:nvSpPr>
          <p:cNvPr id="5" name="TextBox 4"/>
          <p:cNvSpPr txBox="1"/>
          <p:nvPr/>
        </p:nvSpPr>
        <p:spPr>
          <a:xfrm>
            <a:off x="1676400" y="1905000"/>
            <a:ext cx="3200400" cy="2862322"/>
          </a:xfrm>
          <a:prstGeom prst="rect">
            <a:avLst/>
          </a:prstGeom>
          <a:noFill/>
        </p:spPr>
        <p:txBody>
          <a:bodyPr wrap="square" rtlCol="0">
            <a:spAutoFit/>
          </a:bodyPr>
          <a:lstStyle/>
          <a:p>
            <a:pPr>
              <a:buFont typeface="Wingdings" pitchFamily="2" charset="2"/>
              <a:buChar char="Ø"/>
            </a:pPr>
            <a:r>
              <a:rPr lang="en-US" sz="2000" dirty="0" smtClean="0">
                <a:solidFill>
                  <a:schemeClr val="tx2">
                    <a:lumMod val="95000"/>
                    <a:lumOff val="5000"/>
                  </a:schemeClr>
                </a:solidFill>
                <a:latin typeface="+mj-lt"/>
              </a:rPr>
              <a:t>Some 1,250 tones of stainless steel S31600 (containing 12% nickel) and duplex stainless steel (containing 5.5% nickel) will be used to reinforce select portion of a major three-lane highway bridge in Hong Kong.</a:t>
            </a:r>
            <a:endParaRPr lang="en-US" sz="2000" dirty="0">
              <a:solidFill>
                <a:schemeClr val="tx2">
                  <a:lumMod val="95000"/>
                  <a:lumOff val="5000"/>
                </a:schemeClr>
              </a:solidFill>
              <a:latin typeface="+mj-lt"/>
            </a:endParaRPr>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wallpaper\My Pictures\untitled7.bmp"/>
          <p:cNvPicPr>
            <a:picLocks noGrp="1" noChangeAspect="1" noChangeArrowheads="1"/>
          </p:cNvPicPr>
          <p:nvPr>
            <p:ph idx="1"/>
          </p:nvPr>
        </p:nvPicPr>
        <p:blipFill>
          <a:blip r:embed="rId2" cstate="print"/>
          <a:srcRect/>
          <a:stretch>
            <a:fillRect/>
          </a:stretch>
        </p:blipFill>
        <p:spPr bwMode="auto">
          <a:xfrm>
            <a:off x="1676400" y="457200"/>
            <a:ext cx="7086600" cy="5943599"/>
          </a:xfrm>
          <a:prstGeom prst="rect">
            <a:avLst/>
          </a:prstGeom>
          <a:noFill/>
        </p:spPr>
      </p:pic>
    </p:spTree>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762000"/>
            <a:ext cx="7600950" cy="1295400"/>
          </a:xfrm>
        </p:spPr>
        <p:txBody>
          <a:bodyPr/>
          <a:lstStyle/>
          <a:p>
            <a:r>
              <a:rPr kumimoji="0" lang="en-US" sz="2000" b="1" u="sng" dirty="0" smtClean="0">
                <a:solidFill>
                  <a:schemeClr val="tx2">
                    <a:lumMod val="95000"/>
                    <a:lumOff val="5000"/>
                  </a:schemeClr>
                </a:solidFill>
              </a:rPr>
              <a:t>Nuclear Plant In France</a:t>
            </a:r>
            <a:r>
              <a:rPr kumimoji="0" lang="en-US" sz="2000" b="1" dirty="0" smtClean="0">
                <a:solidFill>
                  <a:schemeClr val="tx2">
                    <a:lumMod val="95000"/>
                    <a:lumOff val="5000"/>
                  </a:schemeClr>
                </a:solidFill>
              </a:rPr>
              <a:t>: </a:t>
            </a:r>
            <a:r>
              <a:rPr kumimoji="0" lang="en-US" sz="2000" dirty="0" smtClean="0">
                <a:solidFill>
                  <a:schemeClr val="tx2">
                    <a:lumMod val="95000"/>
                    <a:lumOff val="5000"/>
                  </a:schemeClr>
                </a:solidFill>
              </a:rPr>
              <a:t>Stainless Steel Has Been Used to Build </a:t>
            </a:r>
            <a:r>
              <a:rPr kumimoji="0" lang="en-US" sz="2000" b="1" dirty="0" smtClean="0">
                <a:solidFill>
                  <a:schemeClr val="tx2">
                    <a:lumMod val="95000"/>
                    <a:lumOff val="5000"/>
                  </a:schemeClr>
                </a:solidFill>
              </a:rPr>
              <a:t>Ferroconcrete Drums for Disposal of Radioactive Nuclear Wastes</a:t>
            </a:r>
            <a:r>
              <a:rPr kumimoji="0" lang="en-US" sz="2000" dirty="0" smtClean="0">
                <a:solidFill>
                  <a:schemeClr val="tx2">
                    <a:lumMod val="95000"/>
                    <a:lumOff val="5000"/>
                  </a:schemeClr>
                </a:solidFill>
              </a:rPr>
              <a:t>. In This Application, for Safety Reasons, Is Mandatory the Use Stainless Steel in Order to Avoid Cracks in the Concrete (Caused by Reinforcing Bars Corrosion) and Subsequent Waste Leaking</a:t>
            </a:r>
            <a:r>
              <a:rPr kumimoji="0" lang="en-US" sz="2000" b="1" dirty="0" smtClean="0">
                <a:solidFill>
                  <a:schemeClr val="tx2">
                    <a:lumMod val="95000"/>
                    <a:lumOff val="5000"/>
                  </a:schemeClr>
                </a:solidFill>
              </a:rPr>
              <a:t/>
            </a:r>
            <a:br>
              <a:rPr kumimoji="0" lang="en-US" sz="2000" b="1" dirty="0" smtClean="0">
                <a:solidFill>
                  <a:schemeClr val="tx2">
                    <a:lumMod val="95000"/>
                    <a:lumOff val="5000"/>
                  </a:schemeClr>
                </a:solidFill>
              </a:rPr>
            </a:br>
            <a:endParaRPr lang="en-US" sz="2000" dirty="0">
              <a:solidFill>
                <a:schemeClr val="tx2">
                  <a:lumMod val="95000"/>
                  <a:lumOff val="5000"/>
                </a:schemeClr>
              </a:solidFill>
            </a:endParaRP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905000" y="2438400"/>
            <a:ext cx="3200400" cy="2971800"/>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5334000" y="2438400"/>
            <a:ext cx="3124200" cy="2971800"/>
          </a:xfrm>
          <a:prstGeom prst="rect">
            <a:avLst/>
          </a:prstGeom>
          <a:noFill/>
        </p:spPr>
      </p:pic>
    </p:spTree>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1600200" y="609600"/>
            <a:ext cx="7391400" cy="5638799"/>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1600200" y="609600"/>
            <a:ext cx="7239000" cy="55626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srcRect/>
          <a:stretch>
            <a:fillRect/>
          </a:stretch>
        </p:blipFill>
        <p:spPr bwMode="auto">
          <a:xfrm>
            <a:off x="1676400" y="609600"/>
            <a:ext cx="7162800" cy="56388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838200"/>
            <a:ext cx="7600950" cy="1143000"/>
          </a:xfrm>
        </p:spPr>
        <p:txBody>
          <a:bodyPr/>
          <a:lstStyle/>
          <a:p>
            <a:r>
              <a:rPr kumimoji="0" lang="en-US" sz="2000" b="1" u="sng" dirty="0" err="1" smtClean="0">
                <a:solidFill>
                  <a:schemeClr val="tx2">
                    <a:lumMod val="95000"/>
                    <a:lumOff val="5000"/>
                  </a:schemeClr>
                </a:solidFill>
              </a:rPr>
              <a:t>Glandstone</a:t>
            </a:r>
            <a:r>
              <a:rPr kumimoji="0" lang="en-US" sz="2000" b="1" u="sng" dirty="0" smtClean="0">
                <a:solidFill>
                  <a:schemeClr val="tx2">
                    <a:lumMod val="95000"/>
                    <a:lumOff val="5000"/>
                  </a:schemeClr>
                </a:solidFill>
              </a:rPr>
              <a:t> Bridge, </a:t>
            </a:r>
            <a:r>
              <a:rPr kumimoji="0" lang="en-US" sz="2000" b="1" u="sng" dirty="0" err="1" smtClean="0">
                <a:solidFill>
                  <a:schemeClr val="tx2">
                    <a:lumMod val="95000"/>
                    <a:lumOff val="5000"/>
                  </a:schemeClr>
                </a:solidFill>
              </a:rPr>
              <a:t>Queenslans</a:t>
            </a:r>
            <a:r>
              <a:rPr kumimoji="0" lang="en-US" sz="2000" b="1" u="sng" dirty="0" smtClean="0">
                <a:solidFill>
                  <a:schemeClr val="tx2">
                    <a:lumMod val="95000"/>
                    <a:lumOff val="5000"/>
                  </a:schemeClr>
                </a:solidFill>
              </a:rPr>
              <a:t>, Australia</a:t>
            </a:r>
            <a:r>
              <a:rPr kumimoji="0" lang="en-US" sz="2000" dirty="0" smtClean="0">
                <a:solidFill>
                  <a:schemeClr val="tx2">
                    <a:lumMod val="95000"/>
                    <a:lumOff val="5000"/>
                  </a:schemeClr>
                </a:solidFill>
              </a:rPr>
              <a:t/>
            </a:r>
            <a:br>
              <a:rPr kumimoji="0" lang="en-US" sz="2000" dirty="0" smtClean="0">
                <a:solidFill>
                  <a:schemeClr val="tx2">
                    <a:lumMod val="95000"/>
                    <a:lumOff val="5000"/>
                  </a:schemeClr>
                </a:solidFill>
              </a:rPr>
            </a:br>
            <a:r>
              <a:rPr kumimoji="0" lang="en-US" sz="2000" dirty="0" smtClean="0">
                <a:solidFill>
                  <a:schemeClr val="tx2">
                    <a:lumMod val="95000"/>
                    <a:lumOff val="5000"/>
                  </a:schemeClr>
                </a:solidFill>
              </a:rPr>
              <a:t>The Gladstone Bridge Was Built in 1960 and Showed Corrosion of the Reinforcing Mild Steel on the Deck.</a:t>
            </a:r>
            <a:br>
              <a:rPr kumimoji="0" lang="en-US" sz="2000" dirty="0" smtClean="0">
                <a:solidFill>
                  <a:schemeClr val="tx2">
                    <a:lumMod val="95000"/>
                    <a:lumOff val="5000"/>
                  </a:schemeClr>
                </a:solidFill>
              </a:rPr>
            </a:br>
            <a:r>
              <a:rPr kumimoji="0" lang="en-US" sz="2000" dirty="0" smtClean="0">
                <a:solidFill>
                  <a:schemeClr val="tx2">
                    <a:lumMod val="95000"/>
                    <a:lumOff val="5000"/>
                  </a:schemeClr>
                </a:solidFill>
              </a:rPr>
              <a:t>The Maintenance Works Have Seen the Use of 12 Mm Diameter Stainless Steel Ribbed Bars Type 316L Joined With the Original Carbon Steel</a:t>
            </a:r>
            <a:br>
              <a:rPr kumimoji="0" lang="en-US" sz="2000" dirty="0" smtClean="0">
                <a:solidFill>
                  <a:schemeClr val="tx2">
                    <a:lumMod val="95000"/>
                    <a:lumOff val="5000"/>
                  </a:schemeClr>
                </a:solidFill>
              </a:rPr>
            </a:br>
            <a:endParaRPr lang="en-US" sz="2000" dirty="0">
              <a:solidFill>
                <a:schemeClr val="tx2">
                  <a:lumMod val="95000"/>
                  <a:lumOff val="5000"/>
                </a:schemeClr>
              </a:solidFill>
            </a:endParaRP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905000" y="2514600"/>
            <a:ext cx="3124200" cy="3429000"/>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5181600" y="2514600"/>
            <a:ext cx="3429000" cy="3429000"/>
          </a:xfrm>
          <a:prstGeom prst="rect">
            <a:avLst/>
          </a:prstGeom>
          <a:noFill/>
        </p:spPr>
      </p:pic>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srcRect/>
          <a:stretch>
            <a:fillRect/>
          </a:stretch>
        </p:blipFill>
        <p:spPr bwMode="auto">
          <a:xfrm>
            <a:off x="1676400" y="457200"/>
            <a:ext cx="7162800" cy="54864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3200" b="1" dirty="0" smtClean="0">
                <a:solidFill>
                  <a:schemeClr val="tx2">
                    <a:lumMod val="95000"/>
                    <a:lumOff val="5000"/>
                  </a:schemeClr>
                </a:solidFill>
                <a:latin typeface="Times New Roman" pitchFamily="18" charset="0"/>
                <a:cs typeface="Times New Roman" pitchFamily="18" charset="0"/>
              </a:rPr>
              <a:t>References </a:t>
            </a:r>
            <a:endParaRPr lang="en-US" sz="3200" b="1" dirty="0">
              <a:solidFill>
                <a:schemeClr val="tx2">
                  <a:lumMod val="95000"/>
                  <a:lumOff val="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600200" y="1066800"/>
            <a:ext cx="7315200" cy="5638800"/>
          </a:xfrm>
        </p:spPr>
        <p:txBody>
          <a:bodyPr>
            <a:normAutofit/>
          </a:bodyPr>
          <a:lstStyle/>
          <a:p>
            <a:pPr algn="just">
              <a:buFont typeface="Wingdings" pitchFamily="2" charset="2"/>
              <a:buChar char="Ø"/>
            </a:pPr>
            <a:r>
              <a:rPr lang="en-US" sz="2000" u="sng" dirty="0" smtClean="0">
                <a:solidFill>
                  <a:schemeClr val="tx2">
                    <a:lumMod val="95000"/>
                    <a:lumOff val="5000"/>
                  </a:schemeClr>
                </a:solidFill>
                <a:latin typeface="+mj-lt"/>
              </a:rPr>
              <a:t>http://www.worldstainless.org/</a:t>
            </a:r>
            <a:endParaRPr lang="en-US" sz="2000" dirty="0" smtClean="0">
              <a:solidFill>
                <a:schemeClr val="tx2">
                  <a:lumMod val="95000"/>
                  <a:lumOff val="5000"/>
                </a:schemeClr>
              </a:solidFill>
              <a:latin typeface="+mj-lt"/>
            </a:endParaRPr>
          </a:p>
          <a:p>
            <a:pPr algn="just">
              <a:buFont typeface="Wingdings" pitchFamily="2" charset="2"/>
              <a:buChar char="Ø"/>
            </a:pPr>
            <a:r>
              <a:rPr lang="en-US" sz="2000" u="sng" dirty="0" smtClean="0">
                <a:solidFill>
                  <a:schemeClr val="tx2">
                    <a:lumMod val="95000"/>
                    <a:lumOff val="5000"/>
                  </a:schemeClr>
                </a:solidFill>
                <a:latin typeface="+mj-lt"/>
              </a:rPr>
              <a:t>http://www.outokumpu.com/</a:t>
            </a:r>
            <a:endParaRPr lang="en-US" sz="2000" dirty="0" smtClean="0">
              <a:solidFill>
                <a:schemeClr val="tx2">
                  <a:lumMod val="95000"/>
                  <a:lumOff val="5000"/>
                </a:schemeClr>
              </a:solidFill>
              <a:latin typeface="+mj-lt"/>
            </a:endParaRPr>
          </a:p>
          <a:p>
            <a:pPr algn="just">
              <a:buFont typeface="Wingdings" pitchFamily="2" charset="2"/>
              <a:buChar char="Ø"/>
            </a:pPr>
            <a:r>
              <a:rPr lang="en-US" sz="2000" u="sng" dirty="0" smtClean="0">
                <a:solidFill>
                  <a:schemeClr val="tx2">
                    <a:lumMod val="95000"/>
                    <a:lumOff val="5000"/>
                  </a:schemeClr>
                </a:solidFill>
                <a:latin typeface="+mj-lt"/>
              </a:rPr>
              <a:t>http://www.imoa.info/</a:t>
            </a:r>
            <a:endParaRPr lang="en-US" sz="2000" dirty="0" smtClean="0">
              <a:solidFill>
                <a:schemeClr val="tx2">
                  <a:lumMod val="95000"/>
                  <a:lumOff val="5000"/>
                </a:schemeClr>
              </a:solidFill>
              <a:latin typeface="+mj-lt"/>
            </a:endParaRPr>
          </a:p>
          <a:p>
            <a:pPr algn="just">
              <a:buFont typeface="Wingdings" pitchFamily="2" charset="2"/>
              <a:buChar char="Ø"/>
            </a:pPr>
            <a:r>
              <a:rPr lang="en-US" sz="2000" u="sng" dirty="0" smtClean="0">
                <a:solidFill>
                  <a:schemeClr val="tx2">
                    <a:lumMod val="95000"/>
                    <a:lumOff val="5000"/>
                  </a:schemeClr>
                </a:solidFill>
                <a:latin typeface="+mj-lt"/>
              </a:rPr>
              <a:t>http://www.stainlessconstruction.com/</a:t>
            </a:r>
            <a:endParaRPr lang="en-US" sz="2000" dirty="0" smtClean="0">
              <a:solidFill>
                <a:schemeClr val="tx2">
                  <a:lumMod val="95000"/>
                  <a:lumOff val="5000"/>
                </a:schemeClr>
              </a:solidFill>
              <a:latin typeface="+mj-lt"/>
            </a:endParaRPr>
          </a:p>
          <a:p>
            <a:pPr algn="just">
              <a:buFont typeface="Wingdings" pitchFamily="2" charset="2"/>
              <a:buChar char="Ø"/>
            </a:pPr>
            <a:r>
              <a:rPr lang="en-US" sz="2000" u="sng" dirty="0" smtClean="0">
                <a:solidFill>
                  <a:schemeClr val="tx2">
                    <a:lumMod val="95000"/>
                    <a:lumOff val="5000"/>
                  </a:schemeClr>
                </a:solidFill>
                <a:latin typeface="+mj-lt"/>
              </a:rPr>
              <a:t>http://www.reval-stainless-steel.com/</a:t>
            </a:r>
            <a:endParaRPr lang="en-US" sz="2000" dirty="0" smtClean="0">
              <a:solidFill>
                <a:schemeClr val="tx2">
                  <a:lumMod val="95000"/>
                  <a:lumOff val="5000"/>
                </a:schemeClr>
              </a:solidFill>
              <a:latin typeface="+mj-lt"/>
            </a:endParaRPr>
          </a:p>
          <a:p>
            <a:pPr algn="just">
              <a:buFont typeface="Wingdings" pitchFamily="2" charset="2"/>
              <a:buChar char="Ø"/>
            </a:pPr>
            <a:r>
              <a:rPr lang="en-US" sz="2000" u="sng" dirty="0" smtClean="0">
                <a:solidFill>
                  <a:schemeClr val="tx2">
                    <a:lumMod val="95000"/>
                    <a:lumOff val="5000"/>
                  </a:schemeClr>
                </a:solidFill>
                <a:latin typeface="+mj-lt"/>
              </a:rPr>
              <a:t>http://www.nickelinstitute.org/</a:t>
            </a:r>
            <a:endParaRPr lang="en-US" sz="2000" dirty="0" smtClean="0">
              <a:solidFill>
                <a:schemeClr val="tx2">
                  <a:lumMod val="95000"/>
                  <a:lumOff val="5000"/>
                </a:schemeClr>
              </a:solidFill>
              <a:latin typeface="+mj-lt"/>
            </a:endParaRPr>
          </a:p>
          <a:p>
            <a:pPr algn="just">
              <a:buFont typeface="Wingdings" pitchFamily="2" charset="2"/>
              <a:buChar char="Ø"/>
            </a:pPr>
            <a:r>
              <a:rPr lang="en-US" sz="2000" u="sng" dirty="0" smtClean="0">
                <a:solidFill>
                  <a:schemeClr val="tx2">
                    <a:lumMod val="95000"/>
                    <a:lumOff val="5000"/>
                  </a:schemeClr>
                </a:solidFill>
                <a:latin typeface="+mj-lt"/>
              </a:rPr>
              <a:t>http://www.sintef.no/</a:t>
            </a:r>
          </a:p>
          <a:p>
            <a:pPr algn="just">
              <a:buFont typeface="Wingdings" pitchFamily="2" charset="2"/>
              <a:buChar char="Ø"/>
            </a:pPr>
            <a:r>
              <a:rPr lang="en-US" sz="2000" dirty="0" smtClean="0">
                <a:solidFill>
                  <a:schemeClr val="tx2">
                    <a:lumMod val="95000"/>
                    <a:lumOff val="5000"/>
                  </a:schemeClr>
                </a:solidFill>
                <a:latin typeface="+mj-lt"/>
                <a:cs typeface="Times New Roman" pitchFamily="18" charset="0"/>
              </a:rPr>
              <a:t>K Mani and P </a:t>
            </a:r>
            <a:r>
              <a:rPr lang="en-US" sz="2000" dirty="0" err="1" smtClean="0">
                <a:solidFill>
                  <a:schemeClr val="tx2">
                    <a:lumMod val="95000"/>
                    <a:lumOff val="5000"/>
                  </a:schemeClr>
                </a:solidFill>
                <a:latin typeface="+mj-lt"/>
                <a:cs typeface="Times New Roman" pitchFamily="18" charset="0"/>
              </a:rPr>
              <a:t>Srinivasan</a:t>
            </a:r>
            <a:r>
              <a:rPr lang="en-US" sz="2000" dirty="0" smtClean="0">
                <a:solidFill>
                  <a:schemeClr val="tx2">
                    <a:lumMod val="95000"/>
                    <a:lumOff val="5000"/>
                  </a:schemeClr>
                </a:solidFill>
                <a:latin typeface="+mj-lt"/>
                <a:cs typeface="Times New Roman" pitchFamily="18" charset="0"/>
              </a:rPr>
              <a:t>-</a:t>
            </a:r>
            <a:r>
              <a:rPr lang="en-US" sz="2000" b="1" dirty="0" smtClean="0">
                <a:solidFill>
                  <a:schemeClr val="tx2">
                    <a:lumMod val="95000"/>
                    <a:lumOff val="5000"/>
                  </a:schemeClr>
                </a:solidFill>
                <a:latin typeface="+mj-lt"/>
                <a:cs typeface="Times New Roman" pitchFamily="18" charset="0"/>
              </a:rPr>
              <a:t>“Service life of RC structures in Corrosive Environment: A comparison of carbon steel And Stainless steel Bars”</a:t>
            </a:r>
            <a:r>
              <a:rPr lang="en-US" sz="2000" dirty="0" smtClean="0">
                <a:solidFill>
                  <a:schemeClr val="tx2">
                    <a:lumMod val="95000"/>
                    <a:lumOff val="5000"/>
                  </a:schemeClr>
                </a:solidFill>
                <a:latin typeface="+mj-lt"/>
                <a:cs typeface="Times New Roman" pitchFamily="18" charset="0"/>
              </a:rPr>
              <a:t>- Indian Concrete Journal, Volume 75,1-12,2001.</a:t>
            </a:r>
            <a:endParaRPr lang="en-US" sz="2000" dirty="0" smtClean="0">
              <a:solidFill>
                <a:schemeClr val="tx2">
                  <a:lumMod val="95000"/>
                  <a:lumOff val="5000"/>
                </a:schemeClr>
              </a:solidFill>
              <a:latin typeface="+mj-lt"/>
            </a:endParaRPr>
          </a:p>
          <a:p>
            <a:pPr lvl="0" algn="just">
              <a:buFont typeface="Wingdings" pitchFamily="2" charset="2"/>
              <a:buChar char="Ø"/>
            </a:pPr>
            <a:r>
              <a:rPr lang="en-US" sz="2000" dirty="0" smtClean="0">
                <a:solidFill>
                  <a:schemeClr val="tx2">
                    <a:lumMod val="95000"/>
                    <a:lumOff val="5000"/>
                  </a:schemeClr>
                </a:solidFill>
                <a:latin typeface="+mj-lt"/>
                <a:cs typeface="Times New Roman" pitchFamily="18" charset="0"/>
              </a:rPr>
              <a:t>Y </a:t>
            </a:r>
            <a:r>
              <a:rPr lang="en-US" sz="2000" dirty="0" err="1" smtClean="0">
                <a:solidFill>
                  <a:schemeClr val="tx2">
                    <a:lumMod val="95000"/>
                    <a:lumOff val="5000"/>
                  </a:schemeClr>
                </a:solidFill>
                <a:latin typeface="+mj-lt"/>
                <a:cs typeface="Times New Roman" pitchFamily="18" charset="0"/>
              </a:rPr>
              <a:t>Sakumoto</a:t>
            </a:r>
            <a:r>
              <a:rPr lang="en-US" sz="2000" dirty="0" smtClean="0">
                <a:solidFill>
                  <a:schemeClr val="tx2">
                    <a:lumMod val="95000"/>
                    <a:lumOff val="5000"/>
                  </a:schemeClr>
                </a:solidFill>
                <a:latin typeface="+mj-lt"/>
                <a:cs typeface="Times New Roman" pitchFamily="18" charset="0"/>
              </a:rPr>
              <a:t>, T </a:t>
            </a:r>
            <a:r>
              <a:rPr lang="en-US" sz="2000" dirty="0" err="1" smtClean="0">
                <a:solidFill>
                  <a:schemeClr val="tx2">
                    <a:lumMod val="95000"/>
                    <a:lumOff val="5000"/>
                  </a:schemeClr>
                </a:solidFill>
                <a:latin typeface="+mj-lt"/>
                <a:cs typeface="Times New Roman" pitchFamily="18" charset="0"/>
              </a:rPr>
              <a:t>Nakazato</a:t>
            </a:r>
            <a:r>
              <a:rPr lang="en-US" sz="2000" dirty="0" smtClean="0">
                <a:solidFill>
                  <a:schemeClr val="tx2">
                    <a:lumMod val="95000"/>
                    <a:lumOff val="5000"/>
                  </a:schemeClr>
                </a:solidFill>
                <a:latin typeface="+mj-lt"/>
                <a:cs typeface="Times New Roman" pitchFamily="18" charset="0"/>
              </a:rPr>
              <a:t> and A </a:t>
            </a:r>
            <a:r>
              <a:rPr lang="en-US" sz="2000" dirty="0" err="1" smtClean="0">
                <a:solidFill>
                  <a:schemeClr val="tx2">
                    <a:lumMod val="95000"/>
                    <a:lumOff val="5000"/>
                  </a:schemeClr>
                </a:solidFill>
                <a:latin typeface="+mj-lt"/>
                <a:cs typeface="Times New Roman" pitchFamily="18" charset="0"/>
              </a:rPr>
              <a:t>Matsuzaki</a:t>
            </a:r>
            <a:r>
              <a:rPr lang="en-US" sz="2000" dirty="0" smtClean="0">
                <a:solidFill>
                  <a:schemeClr val="tx2">
                    <a:lumMod val="95000"/>
                    <a:lumOff val="5000"/>
                  </a:schemeClr>
                </a:solidFill>
                <a:latin typeface="+mj-lt"/>
                <a:cs typeface="Times New Roman" pitchFamily="18" charset="0"/>
              </a:rPr>
              <a:t>-</a:t>
            </a:r>
            <a:r>
              <a:rPr lang="en-US" sz="2000" b="1" dirty="0" smtClean="0">
                <a:solidFill>
                  <a:schemeClr val="tx2">
                    <a:lumMod val="95000"/>
                    <a:lumOff val="5000"/>
                  </a:schemeClr>
                </a:solidFill>
                <a:latin typeface="+mj-lt"/>
                <a:cs typeface="Times New Roman" pitchFamily="18" charset="0"/>
              </a:rPr>
              <a:t> “Properties of Stainless Steel</a:t>
            </a:r>
            <a:r>
              <a:rPr lang="en-US" sz="2000" dirty="0" smtClean="0">
                <a:solidFill>
                  <a:schemeClr val="tx2">
                    <a:lumMod val="95000"/>
                    <a:lumOff val="5000"/>
                  </a:schemeClr>
                </a:solidFill>
                <a:latin typeface="+mj-lt"/>
                <a:cs typeface="Times New Roman" pitchFamily="18" charset="0"/>
              </a:rPr>
              <a:t> </a:t>
            </a:r>
            <a:r>
              <a:rPr lang="en-US" sz="2000" b="1" dirty="0" smtClean="0">
                <a:solidFill>
                  <a:schemeClr val="tx2">
                    <a:lumMod val="95000"/>
                    <a:lumOff val="5000"/>
                  </a:schemeClr>
                </a:solidFill>
                <a:latin typeface="+mj-lt"/>
                <a:cs typeface="Times New Roman" pitchFamily="18" charset="0"/>
              </a:rPr>
              <a:t>For Building Structures”</a:t>
            </a:r>
            <a:r>
              <a:rPr lang="en-US" sz="2000" dirty="0" smtClean="0">
                <a:solidFill>
                  <a:schemeClr val="tx2">
                    <a:lumMod val="95000"/>
                    <a:lumOff val="5000"/>
                  </a:schemeClr>
                </a:solidFill>
                <a:latin typeface="+mj-lt"/>
                <a:cs typeface="Times New Roman" pitchFamily="18" charset="0"/>
              </a:rPr>
              <a:t>- ASCE Journal Of Structural Engineering, Volume 122,1-6,1996</a:t>
            </a:r>
          </a:p>
          <a:p>
            <a:pPr algn="just">
              <a:buFont typeface="Wingdings" pitchFamily="2" charset="2"/>
              <a:buChar char="Ø"/>
            </a:pPr>
            <a:endParaRPr lang="en-US" sz="2000" dirty="0">
              <a:solidFill>
                <a:schemeClr val="tx2">
                  <a:lumMod val="95000"/>
                  <a:lumOff val="5000"/>
                </a:schemeClr>
              </a:solidFill>
              <a:latin typeface="+mj-lt"/>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5888D75-511D-4084-9C97-A8C8B58B4052}" type="slidenum">
              <a:rPr lang="en-US"/>
              <a:pPr/>
              <a:t>3</a:t>
            </a:fld>
            <a:endParaRPr lang="en-US" dirty="0"/>
          </a:p>
        </p:txBody>
      </p:sp>
      <p:sp>
        <p:nvSpPr>
          <p:cNvPr id="18434" name="Rectangle 2"/>
          <p:cNvSpPr>
            <a:spLocks noGrp="1" noChangeArrowheads="1"/>
          </p:cNvSpPr>
          <p:nvPr>
            <p:ph type="title"/>
          </p:nvPr>
        </p:nvSpPr>
        <p:spPr>
          <a:xfrm>
            <a:off x="1543050" y="0"/>
            <a:ext cx="7600950" cy="1143000"/>
          </a:xfrm>
        </p:spPr>
        <p:txBody>
          <a:bodyPr/>
          <a:lstStyle/>
          <a:p>
            <a:pPr algn="ctr"/>
            <a:r>
              <a:rPr lang="en-US" sz="3200" b="1" dirty="0">
                <a:solidFill>
                  <a:schemeClr val="tx2">
                    <a:lumMod val="85000"/>
                    <a:lumOff val="15000"/>
                  </a:schemeClr>
                </a:solidFill>
              </a:rPr>
              <a:t>Types Of Stainless Steel</a:t>
            </a:r>
          </a:p>
        </p:txBody>
      </p:sp>
      <p:sp>
        <p:nvSpPr>
          <p:cNvPr id="18435" name="Rectangle 3"/>
          <p:cNvSpPr>
            <a:spLocks noGrp="1" noChangeArrowheads="1"/>
          </p:cNvSpPr>
          <p:nvPr>
            <p:ph type="body" idx="1"/>
          </p:nvPr>
        </p:nvSpPr>
        <p:spPr>
          <a:xfrm>
            <a:off x="1500188" y="1143000"/>
            <a:ext cx="7600950" cy="4410075"/>
          </a:xfrm>
        </p:spPr>
        <p:txBody>
          <a:bodyPr/>
          <a:lstStyle/>
          <a:p>
            <a:pPr>
              <a:buClr>
                <a:schemeClr val="tx1"/>
              </a:buClr>
              <a:buFont typeface="Wingdings" pitchFamily="2" charset="2"/>
              <a:buChar char="Ø"/>
            </a:pPr>
            <a:endParaRPr kumimoji="0" lang="en-US" sz="2000" dirty="0" smtClean="0">
              <a:solidFill>
                <a:schemeClr val="tx2">
                  <a:lumMod val="85000"/>
                  <a:lumOff val="15000"/>
                </a:schemeClr>
              </a:solidFill>
              <a:latin typeface="+mj-lt"/>
              <a:cs typeface="Times New Roman" pitchFamily="18" charset="0"/>
            </a:endParaRPr>
          </a:p>
          <a:p>
            <a:pPr>
              <a:buClr>
                <a:schemeClr val="tx1"/>
              </a:buClr>
              <a:buFont typeface="Wingdings" pitchFamily="2" charset="2"/>
              <a:buChar char="Ø"/>
            </a:pPr>
            <a:r>
              <a:rPr kumimoji="0" lang="en-US" sz="2000" dirty="0" smtClean="0">
                <a:solidFill>
                  <a:schemeClr val="tx2">
                    <a:lumMod val="85000"/>
                    <a:lumOff val="15000"/>
                  </a:schemeClr>
                </a:solidFill>
                <a:latin typeface="+mj-lt"/>
                <a:cs typeface="Times New Roman" pitchFamily="18" charset="0"/>
              </a:rPr>
              <a:t>Austenitic</a:t>
            </a:r>
            <a:r>
              <a:rPr kumimoji="0" lang="en-US" sz="2000" dirty="0">
                <a:solidFill>
                  <a:schemeClr val="tx2">
                    <a:lumMod val="85000"/>
                    <a:lumOff val="15000"/>
                  </a:schemeClr>
                </a:solidFill>
                <a:latin typeface="+mj-lt"/>
                <a:cs typeface="Times New Roman" pitchFamily="18" charset="0"/>
              </a:rPr>
              <a:t>	</a:t>
            </a:r>
          </a:p>
          <a:p>
            <a:pPr>
              <a:buClr>
                <a:schemeClr val="tx1"/>
              </a:buClr>
              <a:buFont typeface="Wingdings" pitchFamily="2" charset="2"/>
              <a:buChar char="Ø"/>
            </a:pPr>
            <a:r>
              <a:rPr kumimoji="0" lang="en-US" sz="2000" dirty="0">
                <a:solidFill>
                  <a:schemeClr val="tx2">
                    <a:lumMod val="85000"/>
                    <a:lumOff val="15000"/>
                  </a:schemeClr>
                </a:solidFill>
                <a:latin typeface="+mj-lt"/>
              </a:rPr>
              <a:t>Ferritic</a:t>
            </a:r>
          </a:p>
          <a:p>
            <a:pPr>
              <a:buClr>
                <a:schemeClr val="tx1"/>
              </a:buClr>
              <a:buFont typeface="Wingdings" pitchFamily="2" charset="2"/>
              <a:buChar char="Ø"/>
            </a:pPr>
            <a:r>
              <a:rPr kumimoji="0" lang="en-US" sz="2000" dirty="0" smtClean="0">
                <a:solidFill>
                  <a:schemeClr val="tx2">
                    <a:lumMod val="85000"/>
                    <a:lumOff val="15000"/>
                  </a:schemeClr>
                </a:solidFill>
                <a:latin typeface="+mj-lt"/>
              </a:rPr>
              <a:t>Austenitic-</a:t>
            </a:r>
            <a:r>
              <a:rPr kumimoji="0" lang="en-US" sz="2000" dirty="0" err="1" smtClean="0">
                <a:solidFill>
                  <a:schemeClr val="tx2">
                    <a:lumMod val="85000"/>
                    <a:lumOff val="15000"/>
                  </a:schemeClr>
                </a:solidFill>
                <a:latin typeface="+mj-lt"/>
              </a:rPr>
              <a:t>ferritic</a:t>
            </a:r>
            <a:r>
              <a:rPr kumimoji="0" lang="en-US" sz="2000" dirty="0" smtClean="0">
                <a:solidFill>
                  <a:schemeClr val="tx2">
                    <a:lumMod val="85000"/>
                    <a:lumOff val="15000"/>
                  </a:schemeClr>
                </a:solidFill>
                <a:latin typeface="+mj-lt"/>
              </a:rPr>
              <a:t> </a:t>
            </a:r>
            <a:r>
              <a:rPr kumimoji="0" lang="en-US" sz="2000" dirty="0">
                <a:solidFill>
                  <a:schemeClr val="tx2">
                    <a:lumMod val="85000"/>
                    <a:lumOff val="15000"/>
                  </a:schemeClr>
                </a:solidFill>
                <a:latin typeface="+mj-lt"/>
              </a:rPr>
              <a:t>(duplex)</a:t>
            </a:r>
          </a:p>
          <a:p>
            <a:pPr>
              <a:buClr>
                <a:schemeClr val="tx1"/>
              </a:buClr>
              <a:buFont typeface="Wingdings" pitchFamily="2" charset="2"/>
              <a:buChar char="Ø"/>
            </a:pPr>
            <a:r>
              <a:rPr kumimoji="0" lang="en-US" sz="2000" dirty="0">
                <a:solidFill>
                  <a:schemeClr val="tx2">
                    <a:lumMod val="85000"/>
                    <a:lumOff val="15000"/>
                  </a:schemeClr>
                </a:solidFill>
                <a:latin typeface="+mj-lt"/>
              </a:rPr>
              <a:t>Martensitic</a:t>
            </a:r>
            <a:endParaRPr lang="en-US" sz="2000" dirty="0">
              <a:solidFill>
                <a:schemeClr val="tx2">
                  <a:lumMod val="85000"/>
                  <a:lumOff val="15000"/>
                </a:schemeClr>
              </a:solidFill>
              <a:latin typeface="+mj-lt"/>
            </a:endParaRPr>
          </a:p>
          <a:p>
            <a:pPr>
              <a:lnSpc>
                <a:spcPct val="150000"/>
              </a:lnSpc>
              <a:buClr>
                <a:schemeClr val="tx1"/>
              </a:buClr>
              <a:buFont typeface="Wingdings" pitchFamily="2" charset="2"/>
              <a:buNone/>
            </a:pPr>
            <a:endParaRPr kumimoji="0" lang="en-US" sz="2000" dirty="0">
              <a:solidFill>
                <a:schemeClr val="tx2">
                  <a:lumMod val="85000"/>
                  <a:lumOff val="15000"/>
                </a:schemeClr>
              </a:solidFill>
              <a:effectLst>
                <a:outerShdw blurRad="38100" dist="38100" dir="2700000" algn="tl">
                  <a:srgbClr val="FFFFFF"/>
                </a:outerShdw>
              </a:effectLst>
              <a:latin typeface="+mj-lt"/>
            </a:endParaRPr>
          </a:p>
          <a:p>
            <a:pPr>
              <a:lnSpc>
                <a:spcPct val="150000"/>
              </a:lnSpc>
              <a:buClr>
                <a:schemeClr val="tx1"/>
              </a:buClr>
              <a:buFont typeface="Wingdings" pitchFamily="2" charset="2"/>
              <a:buNone/>
            </a:pPr>
            <a:endParaRPr kumimoji="0" lang="en-US" sz="2000" dirty="0">
              <a:solidFill>
                <a:schemeClr val="tx2">
                  <a:lumMod val="85000"/>
                  <a:lumOff val="15000"/>
                </a:schemeClr>
              </a:solidFill>
              <a:latin typeface="+mj-lt"/>
            </a:endParaRPr>
          </a:p>
          <a:p>
            <a:pPr>
              <a:lnSpc>
                <a:spcPct val="150000"/>
              </a:lnSpc>
              <a:buClr>
                <a:schemeClr val="tx1"/>
              </a:buClr>
              <a:buFont typeface="Wingdings" pitchFamily="2" charset="2"/>
              <a:buNone/>
            </a:pPr>
            <a:endParaRPr kumimoji="0" lang="en-US" sz="2000" dirty="0">
              <a:solidFill>
                <a:schemeClr val="tx2">
                  <a:lumMod val="85000"/>
                  <a:lumOff val="15000"/>
                </a:schemeClr>
              </a:solidFill>
              <a:latin typeface="+mj-lt"/>
            </a:endParaRPr>
          </a:p>
          <a:p>
            <a:pPr>
              <a:lnSpc>
                <a:spcPct val="150000"/>
              </a:lnSpc>
              <a:buClr>
                <a:schemeClr val="tx1"/>
              </a:buClr>
              <a:buFont typeface="Wingdings" pitchFamily="2" charset="2"/>
              <a:buNone/>
            </a:pPr>
            <a:endParaRPr kumimoji="0" lang="en-US" sz="2000" dirty="0">
              <a:solidFill>
                <a:schemeClr val="tx2">
                  <a:lumMod val="85000"/>
                  <a:lumOff val="15000"/>
                </a:schemeClr>
              </a:solidFill>
              <a:latin typeface="+mj-lt"/>
            </a:endParaRPr>
          </a:p>
        </p:txBody>
      </p:sp>
      <p:sp>
        <p:nvSpPr>
          <p:cNvPr id="18436" name="Text Box 4"/>
          <p:cNvSpPr txBox="1">
            <a:spLocks noChangeArrowheads="1"/>
          </p:cNvSpPr>
          <p:nvPr/>
        </p:nvSpPr>
        <p:spPr bwMode="auto">
          <a:xfrm>
            <a:off x="1600200" y="3429000"/>
            <a:ext cx="7086600" cy="707886"/>
          </a:xfrm>
          <a:prstGeom prst="rect">
            <a:avLst/>
          </a:prstGeom>
          <a:noFill/>
          <a:ln w="12700" cap="sq">
            <a:noFill/>
            <a:miter lim="800000"/>
            <a:headEnd type="none" w="sm" len="sm"/>
            <a:tailEnd type="none" w="sm" len="sm"/>
          </a:ln>
          <a:effectLst/>
        </p:spPr>
        <p:txBody>
          <a:bodyPr wrap="square">
            <a:spAutoFit/>
          </a:bodyPr>
          <a:lstStyle/>
          <a:p>
            <a:pPr>
              <a:buFont typeface="Wingdings" pitchFamily="2" charset="2"/>
              <a:buChar char="Ø"/>
            </a:pPr>
            <a:r>
              <a:rPr lang="en-US" sz="2000" dirty="0">
                <a:solidFill>
                  <a:schemeClr val="tx2">
                    <a:lumMod val="85000"/>
                    <a:lumOff val="15000"/>
                  </a:schemeClr>
                </a:solidFill>
                <a:latin typeface="+mj-lt"/>
              </a:rPr>
              <a:t>Some of the commonly used grades of stainless steel for rebar </a:t>
            </a:r>
            <a:r>
              <a:rPr lang="en-US" sz="2000" dirty="0" smtClean="0">
                <a:solidFill>
                  <a:schemeClr val="tx2">
                    <a:lumMod val="85000"/>
                    <a:lumOff val="15000"/>
                  </a:schemeClr>
                </a:solidFill>
                <a:latin typeface="+mj-lt"/>
              </a:rPr>
              <a:t>          applications </a:t>
            </a:r>
            <a:r>
              <a:rPr lang="en-US" sz="2000" dirty="0">
                <a:solidFill>
                  <a:schemeClr val="tx2">
                    <a:lumMod val="85000"/>
                    <a:lumOff val="15000"/>
                  </a:schemeClr>
                </a:solidFill>
                <a:latin typeface="+mj-lt"/>
              </a:rPr>
              <a:t>are type 304,316(austenitic) and 2205(duplex</a:t>
            </a:r>
            <a:r>
              <a:rPr lang="en-US" sz="2000" dirty="0" smtClean="0">
                <a:solidFill>
                  <a:schemeClr val="tx2">
                    <a:lumMod val="85000"/>
                    <a:lumOff val="15000"/>
                  </a:schemeClr>
                </a:solidFill>
                <a:latin typeface="+mj-lt"/>
              </a:rPr>
              <a:t>). </a:t>
            </a:r>
            <a:endParaRPr lang="en-US" sz="2000" dirty="0">
              <a:solidFill>
                <a:schemeClr val="tx2">
                  <a:lumMod val="85000"/>
                  <a:lumOff val="15000"/>
                </a:schemeClr>
              </a:solidFill>
              <a:latin typeface="+mj-lt"/>
            </a:endParaRPr>
          </a:p>
        </p:txBody>
      </p:sp>
      <p:sp>
        <p:nvSpPr>
          <p:cNvPr id="18437" name="Text Box 5"/>
          <p:cNvSpPr txBox="1">
            <a:spLocks noChangeArrowheads="1"/>
          </p:cNvSpPr>
          <p:nvPr/>
        </p:nvSpPr>
        <p:spPr bwMode="auto">
          <a:xfrm>
            <a:off x="1600200" y="4495800"/>
            <a:ext cx="7543800" cy="1015663"/>
          </a:xfrm>
          <a:prstGeom prst="rect">
            <a:avLst/>
          </a:prstGeom>
          <a:noFill/>
          <a:ln w="12700" cap="sq">
            <a:noFill/>
            <a:miter lim="800000"/>
            <a:headEnd type="none" w="sm" len="sm"/>
            <a:tailEnd type="none" w="sm" len="sm"/>
          </a:ln>
          <a:effectLst/>
        </p:spPr>
        <p:txBody>
          <a:bodyPr wrap="square">
            <a:spAutoFit/>
          </a:bodyPr>
          <a:lstStyle/>
          <a:p>
            <a:pPr algn="just">
              <a:buFont typeface="Wingdings" pitchFamily="2" charset="2"/>
              <a:buChar char="Ø"/>
            </a:pPr>
            <a:r>
              <a:rPr lang="en-US" sz="2000" dirty="0">
                <a:solidFill>
                  <a:schemeClr val="tx2">
                    <a:lumMod val="85000"/>
                    <a:lumOff val="15000"/>
                  </a:schemeClr>
                </a:solidFill>
                <a:latin typeface="+mj-lt"/>
              </a:rPr>
              <a:t>The alloy is selected based on mechanical properties and the expected exposure or corrosivity of the service environment, i.e. the level of corrosion resistance required.</a:t>
            </a:r>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duotone>
              <a:prstClr val="black"/>
              <a:schemeClr val="tx2">
                <a:tint val="45000"/>
                <a:satMod val="400000"/>
              </a:schemeClr>
            </a:duotone>
          </a:blip>
          <a:srcRect/>
          <a:stretch>
            <a:fillRect/>
          </a:stretch>
        </p:blipFill>
        <p:spPr bwMode="auto">
          <a:xfrm>
            <a:off x="1447800" y="0"/>
            <a:ext cx="7696200" cy="68580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653212" cy="609600"/>
          </a:xfrm>
        </p:spPr>
        <p:txBody>
          <a:bodyPr/>
          <a:lstStyle/>
          <a:p>
            <a:pPr algn="ctr"/>
            <a:r>
              <a:rPr lang="en-US" sz="3200" b="1" dirty="0" smtClean="0">
                <a:solidFill>
                  <a:schemeClr val="tx2">
                    <a:lumMod val="85000"/>
                    <a:lumOff val="15000"/>
                  </a:schemeClr>
                </a:solidFill>
              </a:rPr>
              <a:t>Austenitic</a:t>
            </a:r>
            <a:endParaRPr lang="en-US" sz="3200" b="1" dirty="0">
              <a:solidFill>
                <a:schemeClr val="tx2">
                  <a:lumMod val="85000"/>
                  <a:lumOff val="15000"/>
                </a:schemeClr>
              </a:solidFill>
            </a:endParaRPr>
          </a:p>
        </p:txBody>
      </p:sp>
      <p:sp>
        <p:nvSpPr>
          <p:cNvPr id="3" name="Content Placeholder 2"/>
          <p:cNvSpPr>
            <a:spLocks noGrp="1"/>
          </p:cNvSpPr>
          <p:nvPr>
            <p:ph idx="1"/>
          </p:nvPr>
        </p:nvSpPr>
        <p:spPr>
          <a:xfrm>
            <a:off x="1543050" y="762000"/>
            <a:ext cx="7600950" cy="5867400"/>
          </a:xfrm>
        </p:spPr>
        <p:txBody>
          <a:bodyPr/>
          <a:lstStyle/>
          <a:p>
            <a:pPr>
              <a:buFont typeface="Wingdings" pitchFamily="2" charset="2"/>
              <a:buChar char="Ø"/>
            </a:pPr>
            <a:r>
              <a:rPr kumimoji="0" lang="en-US" sz="2000" dirty="0" smtClean="0">
                <a:solidFill>
                  <a:schemeClr val="tx2">
                    <a:lumMod val="85000"/>
                    <a:lumOff val="15000"/>
                  </a:schemeClr>
                </a:solidFill>
                <a:latin typeface="Times New Roman" pitchFamily="18" charset="0"/>
              </a:rPr>
              <a:t>It is made by adding nickel (from 8 to 25 percent) and increasing the chromium level (from 17 to 25 percent). Molybdenum can also be added (up to 7 percent) to increase the corrosion resistance.</a:t>
            </a:r>
          </a:p>
          <a:p>
            <a:pPr>
              <a:buFont typeface="Wingdings" pitchFamily="2" charset="2"/>
              <a:buChar char="Ø"/>
            </a:pPr>
            <a:r>
              <a:rPr lang="en-US" sz="2000" u="sng" dirty="0" smtClean="0">
                <a:solidFill>
                  <a:schemeClr val="tx2">
                    <a:lumMod val="85000"/>
                    <a:lumOff val="15000"/>
                  </a:schemeClr>
                </a:solidFill>
                <a:latin typeface="+mj-lt"/>
              </a:rPr>
              <a:t>Basic properties:</a:t>
            </a:r>
          </a:p>
          <a:p>
            <a:pPr lvl="1">
              <a:lnSpc>
                <a:spcPct val="140000"/>
              </a:lnSpc>
              <a:buFont typeface="Wingdings" pitchFamily="2" charset="2"/>
              <a:buChar char="Ø"/>
            </a:pPr>
            <a:r>
              <a:rPr lang="en-US" sz="2000" b="0" dirty="0" smtClean="0">
                <a:solidFill>
                  <a:schemeClr val="tx2">
                    <a:lumMod val="95000"/>
                    <a:lumOff val="5000"/>
                  </a:schemeClr>
                </a:solidFill>
                <a:latin typeface="+mj-lt"/>
              </a:rPr>
              <a:t>Excellent corrosion resistance in organic acid, industrial and marine environments.</a:t>
            </a:r>
          </a:p>
          <a:p>
            <a:pPr lvl="1">
              <a:lnSpc>
                <a:spcPct val="140000"/>
              </a:lnSpc>
              <a:buFont typeface="Wingdings" pitchFamily="2" charset="2"/>
              <a:buChar char="Ø"/>
            </a:pPr>
            <a:r>
              <a:rPr lang="en-US" sz="2000" b="0" dirty="0" smtClean="0">
                <a:solidFill>
                  <a:schemeClr val="tx2">
                    <a:lumMod val="95000"/>
                    <a:lumOff val="5000"/>
                  </a:schemeClr>
                </a:solidFill>
                <a:latin typeface="+mj-lt"/>
              </a:rPr>
              <a:t>Excellent weld ability.</a:t>
            </a:r>
          </a:p>
          <a:p>
            <a:pPr lvl="1">
              <a:lnSpc>
                <a:spcPct val="140000"/>
              </a:lnSpc>
              <a:buFont typeface="Wingdings" pitchFamily="2" charset="2"/>
              <a:buChar char="Ø"/>
            </a:pPr>
            <a:r>
              <a:rPr lang="en-US" sz="2000" b="0" dirty="0" smtClean="0">
                <a:solidFill>
                  <a:schemeClr val="tx2">
                    <a:lumMod val="95000"/>
                    <a:lumOff val="5000"/>
                  </a:schemeClr>
                </a:solidFill>
                <a:latin typeface="+mj-lt"/>
                <a:cs typeface="Times New Roman" pitchFamily="18" charset="0"/>
              </a:rPr>
              <a:t> </a:t>
            </a:r>
            <a:r>
              <a:rPr lang="en-US" sz="2000" b="0" dirty="0" smtClean="0">
                <a:solidFill>
                  <a:schemeClr val="tx2">
                    <a:lumMod val="95000"/>
                    <a:lumOff val="5000"/>
                  </a:schemeClr>
                </a:solidFill>
                <a:latin typeface="+mj-lt"/>
              </a:rPr>
              <a:t>Excellent formability, fabric ability and ductility.</a:t>
            </a:r>
          </a:p>
          <a:p>
            <a:pPr lvl="1">
              <a:lnSpc>
                <a:spcPct val="140000"/>
              </a:lnSpc>
              <a:buFont typeface="Wingdings" pitchFamily="2" charset="2"/>
              <a:buChar char="Ø"/>
            </a:pPr>
            <a:r>
              <a:rPr lang="en-US" sz="2000" b="0" dirty="0" smtClean="0">
                <a:solidFill>
                  <a:schemeClr val="tx2">
                    <a:lumMod val="95000"/>
                    <a:lumOff val="5000"/>
                  </a:schemeClr>
                </a:solidFill>
                <a:latin typeface="+mj-lt"/>
                <a:cs typeface="Times New Roman" pitchFamily="18" charset="0"/>
              </a:rPr>
              <a:t> </a:t>
            </a:r>
            <a:r>
              <a:rPr lang="en-US" sz="2000" b="0" dirty="0" smtClean="0">
                <a:solidFill>
                  <a:schemeClr val="tx2">
                    <a:lumMod val="95000"/>
                    <a:lumOff val="5000"/>
                  </a:schemeClr>
                </a:solidFill>
                <a:latin typeface="+mj-lt"/>
              </a:rPr>
              <a:t>Excellent clean ability, and hygiene characteristics.</a:t>
            </a:r>
          </a:p>
          <a:p>
            <a:pPr lvl="1">
              <a:lnSpc>
                <a:spcPct val="140000"/>
              </a:lnSpc>
              <a:buFont typeface="Wingdings" pitchFamily="2" charset="2"/>
              <a:buChar char="Ø"/>
            </a:pPr>
            <a:r>
              <a:rPr lang="en-US" sz="2000" b="0" dirty="0" smtClean="0">
                <a:solidFill>
                  <a:schemeClr val="tx2">
                    <a:lumMod val="95000"/>
                    <a:lumOff val="5000"/>
                  </a:schemeClr>
                </a:solidFill>
                <a:latin typeface="+mj-lt"/>
              </a:rPr>
              <a:t>Good high and excellent low temperature properties (high   </a:t>
            </a:r>
          </a:p>
          <a:p>
            <a:pPr lvl="1">
              <a:lnSpc>
                <a:spcPct val="140000"/>
              </a:lnSpc>
              <a:buNone/>
            </a:pPr>
            <a:r>
              <a:rPr lang="en-US" sz="2000" b="0" dirty="0" smtClean="0">
                <a:solidFill>
                  <a:schemeClr val="tx2">
                    <a:lumMod val="95000"/>
                    <a:lumOff val="5000"/>
                  </a:schemeClr>
                </a:solidFill>
                <a:latin typeface="+mj-lt"/>
              </a:rPr>
              <a:t>       toughness at all temperatures)</a:t>
            </a:r>
          </a:p>
          <a:p>
            <a:pPr lvl="1">
              <a:lnSpc>
                <a:spcPct val="140000"/>
              </a:lnSpc>
              <a:buFont typeface="Wingdings" pitchFamily="2" charset="2"/>
              <a:buChar char="Ø"/>
            </a:pPr>
            <a:r>
              <a:rPr lang="en-US" sz="2000" b="0" dirty="0" smtClean="0">
                <a:solidFill>
                  <a:schemeClr val="tx2">
                    <a:lumMod val="95000"/>
                    <a:lumOff val="5000"/>
                  </a:schemeClr>
                </a:solidFill>
                <a:latin typeface="+mj-lt"/>
                <a:cs typeface="Times New Roman" pitchFamily="18" charset="0"/>
              </a:rPr>
              <a:t> </a:t>
            </a:r>
            <a:r>
              <a:rPr lang="en-US" sz="2000" b="0" dirty="0" smtClean="0">
                <a:solidFill>
                  <a:schemeClr val="tx2">
                    <a:lumMod val="95000"/>
                    <a:lumOff val="5000"/>
                  </a:schemeClr>
                </a:solidFill>
                <a:latin typeface="+mj-lt"/>
              </a:rPr>
              <a:t>Non magnetic.</a:t>
            </a:r>
            <a:r>
              <a:rPr lang="en-US" sz="1600" b="0" dirty="0" smtClean="0">
                <a:solidFill>
                  <a:schemeClr val="tx2">
                    <a:lumMod val="95000"/>
                    <a:lumOff val="5000"/>
                  </a:schemeClr>
                </a:solidFill>
                <a:latin typeface="+mj-lt"/>
              </a:rPr>
              <a:t> </a:t>
            </a:r>
          </a:p>
          <a:p>
            <a:pPr lvl="1">
              <a:lnSpc>
                <a:spcPct val="140000"/>
              </a:lnSpc>
              <a:buFont typeface="Wingdings" pitchFamily="2" charset="2"/>
              <a:buChar char="Ø"/>
            </a:pPr>
            <a:endParaRPr lang="en-US" sz="2000" b="0" dirty="0" smtClean="0">
              <a:latin typeface="+mj-lt"/>
            </a:endParaRPr>
          </a:p>
          <a:p>
            <a:pPr lvl="1">
              <a:lnSpc>
                <a:spcPct val="140000"/>
              </a:lnSpc>
              <a:buFont typeface="Wingdings" pitchFamily="2" charset="2"/>
              <a:buChar char="Ø"/>
            </a:pPr>
            <a:endParaRPr lang="en-US" sz="2000" b="0" dirty="0" smtClean="0">
              <a:solidFill>
                <a:schemeClr val="tx2">
                  <a:lumMod val="85000"/>
                  <a:lumOff val="15000"/>
                </a:schemeClr>
              </a:solidFill>
              <a:latin typeface="+mj-lt"/>
            </a:endParaRPr>
          </a:p>
          <a:p>
            <a:pPr lvl="1">
              <a:buFont typeface="Wingdings" pitchFamily="2" charset="2"/>
              <a:buChar char="Ø"/>
            </a:pPr>
            <a:endParaRPr lang="en-US" sz="2000" b="0" dirty="0" smtClean="0">
              <a:solidFill>
                <a:schemeClr val="tx2">
                  <a:lumMod val="85000"/>
                  <a:lumOff val="15000"/>
                </a:schemeClr>
              </a:solidFill>
              <a:latin typeface="+mj-lt"/>
            </a:endParaRPr>
          </a:p>
          <a:p>
            <a:pPr>
              <a:buFont typeface="Wingdings" pitchFamily="2" charset="2"/>
              <a:buChar char="Ø"/>
            </a:pPr>
            <a:endParaRPr lang="en-US" sz="2400" b="0" dirty="0">
              <a:solidFill>
                <a:schemeClr val="tx2">
                  <a:lumMod val="85000"/>
                  <a:lumOff val="15000"/>
                </a:schemeClr>
              </a:solidFill>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272212" cy="609600"/>
          </a:xfrm>
        </p:spPr>
        <p:txBody>
          <a:bodyPr/>
          <a:lstStyle/>
          <a:p>
            <a:pPr algn="ctr"/>
            <a:r>
              <a:rPr lang="en-US" sz="3200" b="1" dirty="0" smtClean="0">
                <a:solidFill>
                  <a:schemeClr val="tx2">
                    <a:lumMod val="85000"/>
                    <a:lumOff val="15000"/>
                  </a:schemeClr>
                </a:solidFill>
              </a:rPr>
              <a:t>Ferritic</a:t>
            </a:r>
            <a:endParaRPr lang="en-US" sz="3200" dirty="0">
              <a:solidFill>
                <a:schemeClr val="tx2">
                  <a:lumMod val="85000"/>
                  <a:lumOff val="15000"/>
                </a:schemeClr>
              </a:solidFill>
            </a:endParaRPr>
          </a:p>
        </p:txBody>
      </p:sp>
      <p:sp>
        <p:nvSpPr>
          <p:cNvPr id="3" name="Content Placeholder 2"/>
          <p:cNvSpPr>
            <a:spLocks noGrp="1"/>
          </p:cNvSpPr>
          <p:nvPr>
            <p:ph idx="1"/>
          </p:nvPr>
        </p:nvSpPr>
        <p:spPr>
          <a:xfrm>
            <a:off x="1643062" y="838200"/>
            <a:ext cx="7500938" cy="5486400"/>
          </a:xfrm>
        </p:spPr>
        <p:txBody>
          <a:bodyPr/>
          <a:lstStyle/>
          <a:p>
            <a:pPr algn="just">
              <a:buFont typeface="Wingdings" pitchFamily="2" charset="2"/>
              <a:buChar char="Ø"/>
            </a:pPr>
            <a:r>
              <a:rPr kumimoji="0" lang="en-US" sz="2000" b="0" dirty="0" smtClean="0">
                <a:solidFill>
                  <a:schemeClr val="tx2">
                    <a:lumMod val="85000"/>
                    <a:lumOff val="15000"/>
                  </a:schemeClr>
                </a:solidFill>
                <a:latin typeface="Times New Roman" pitchFamily="18" charset="0"/>
              </a:rPr>
              <a:t>Ferritic stainless steel has properties similar to mild steel but with the better corrosion resistance. These alloys are somewhat less ductile than the austenitic types. </a:t>
            </a:r>
            <a:r>
              <a:rPr kumimoji="0" lang="en-US" sz="2000" dirty="0" smtClean="0">
                <a:solidFill>
                  <a:schemeClr val="tx2">
                    <a:lumMod val="85000"/>
                    <a:lumOff val="15000"/>
                  </a:schemeClr>
                </a:solidFill>
                <a:latin typeface="Times New Roman" pitchFamily="18" charset="0"/>
              </a:rPr>
              <a:t>These are plain chromium stainless steels with varying chromium content between 12 and 18%, but with low carbon content.</a:t>
            </a:r>
          </a:p>
          <a:p>
            <a:pPr algn="just">
              <a:buFont typeface="Wingdings" pitchFamily="2" charset="2"/>
              <a:buChar char="Ø"/>
            </a:pPr>
            <a:endParaRPr kumimoji="0" lang="en-US" sz="2000" dirty="0" smtClean="0">
              <a:solidFill>
                <a:schemeClr val="tx2">
                  <a:lumMod val="85000"/>
                  <a:lumOff val="15000"/>
                </a:schemeClr>
              </a:solidFill>
              <a:latin typeface="Times New Roman" pitchFamily="18" charset="0"/>
            </a:endParaRPr>
          </a:p>
          <a:p>
            <a:pPr algn="just">
              <a:buFont typeface="Wingdings" pitchFamily="2" charset="2"/>
              <a:buChar char="Ø"/>
            </a:pPr>
            <a:r>
              <a:rPr lang="en-US" sz="2000" u="sng" dirty="0" smtClean="0">
                <a:solidFill>
                  <a:schemeClr val="tx2">
                    <a:lumMod val="85000"/>
                    <a:lumOff val="15000"/>
                  </a:schemeClr>
                </a:solidFill>
                <a:latin typeface="+mj-lt"/>
              </a:rPr>
              <a:t>Basic properties</a:t>
            </a:r>
            <a:r>
              <a:rPr lang="en-US" sz="2000" dirty="0" smtClean="0">
                <a:solidFill>
                  <a:schemeClr val="tx2">
                    <a:lumMod val="85000"/>
                    <a:lumOff val="15000"/>
                  </a:schemeClr>
                </a:solidFill>
                <a:latin typeface="+mj-lt"/>
              </a:rPr>
              <a:t>:</a:t>
            </a:r>
          </a:p>
          <a:p>
            <a:pPr algn="just">
              <a:buNone/>
            </a:pPr>
            <a:endParaRPr lang="en-US" sz="2000" b="0" dirty="0" smtClean="0">
              <a:solidFill>
                <a:schemeClr val="tx2">
                  <a:lumMod val="85000"/>
                  <a:lumOff val="15000"/>
                </a:schemeClr>
              </a:solidFill>
              <a:latin typeface="+mj-lt"/>
            </a:endParaRPr>
          </a:p>
          <a:p>
            <a:pPr lvl="1" algn="just">
              <a:buFont typeface="Wingdings" pitchFamily="2" charset="2"/>
              <a:buChar char="Ø"/>
            </a:pPr>
            <a:r>
              <a:rPr lang="en-US" sz="2000" b="0" dirty="0" smtClean="0">
                <a:solidFill>
                  <a:schemeClr val="tx2">
                    <a:lumMod val="85000"/>
                    <a:lumOff val="15000"/>
                  </a:schemeClr>
                </a:solidFill>
                <a:latin typeface="+mj-lt"/>
              </a:rPr>
              <a:t>Moderate to good corrosion resistance increasing with  </a:t>
            </a:r>
          </a:p>
          <a:p>
            <a:pPr lvl="1" algn="just">
              <a:buNone/>
            </a:pPr>
            <a:r>
              <a:rPr lang="en-US" sz="2000" b="0" dirty="0" smtClean="0">
                <a:solidFill>
                  <a:schemeClr val="tx2">
                    <a:lumMod val="85000"/>
                    <a:lumOff val="15000"/>
                  </a:schemeClr>
                </a:solidFill>
                <a:latin typeface="+mj-lt"/>
              </a:rPr>
              <a:t>       chromium content.</a:t>
            </a:r>
          </a:p>
          <a:p>
            <a:pPr lvl="1" algn="just">
              <a:buFont typeface="Wingdings" pitchFamily="2" charset="2"/>
              <a:buChar char="Ø"/>
            </a:pPr>
            <a:r>
              <a:rPr lang="en-US" sz="2000" b="0" dirty="0" smtClean="0">
                <a:solidFill>
                  <a:schemeClr val="tx2">
                    <a:lumMod val="85000"/>
                    <a:lumOff val="15000"/>
                  </a:schemeClr>
                </a:solidFill>
                <a:latin typeface="+mj-lt"/>
                <a:cs typeface="Times New Roman" pitchFamily="18" charset="0"/>
              </a:rPr>
              <a:t> </a:t>
            </a:r>
            <a:r>
              <a:rPr lang="en-US" sz="2000" b="0" dirty="0" smtClean="0">
                <a:solidFill>
                  <a:schemeClr val="tx2">
                    <a:lumMod val="85000"/>
                    <a:lumOff val="15000"/>
                  </a:schemeClr>
                </a:solidFill>
                <a:latin typeface="+mj-lt"/>
              </a:rPr>
              <a:t>Not </a:t>
            </a:r>
            <a:r>
              <a:rPr lang="en-US" sz="2000" b="0" dirty="0" err="1" smtClean="0">
                <a:solidFill>
                  <a:schemeClr val="tx2">
                    <a:lumMod val="85000"/>
                    <a:lumOff val="15000"/>
                  </a:schemeClr>
                </a:solidFill>
                <a:latin typeface="+mj-lt"/>
              </a:rPr>
              <a:t>hardenable</a:t>
            </a:r>
            <a:r>
              <a:rPr lang="en-US" sz="2000" b="0" dirty="0" smtClean="0">
                <a:solidFill>
                  <a:schemeClr val="tx2">
                    <a:lumMod val="85000"/>
                    <a:lumOff val="15000"/>
                  </a:schemeClr>
                </a:solidFill>
                <a:latin typeface="+mj-lt"/>
              </a:rPr>
              <a:t> by heat treatment and always used in the  annealed condition .</a:t>
            </a:r>
          </a:p>
          <a:p>
            <a:pPr lvl="1" algn="just">
              <a:buFont typeface="Wingdings" pitchFamily="2" charset="2"/>
              <a:buChar char="Ø"/>
            </a:pPr>
            <a:r>
              <a:rPr lang="en-US" sz="2000" b="0" dirty="0" smtClean="0">
                <a:solidFill>
                  <a:schemeClr val="tx2">
                    <a:lumMod val="85000"/>
                    <a:lumOff val="15000"/>
                  </a:schemeClr>
                </a:solidFill>
                <a:latin typeface="+mj-lt"/>
              </a:rPr>
              <a:t>    Magnetic</a:t>
            </a:r>
          </a:p>
          <a:p>
            <a:pPr lvl="1" algn="just">
              <a:buFont typeface="Wingdings" pitchFamily="2" charset="2"/>
              <a:buChar char="Ø"/>
            </a:pPr>
            <a:r>
              <a:rPr lang="en-US" sz="2000" b="0" dirty="0" smtClean="0">
                <a:solidFill>
                  <a:schemeClr val="tx2">
                    <a:lumMod val="85000"/>
                    <a:lumOff val="15000"/>
                  </a:schemeClr>
                </a:solidFill>
                <a:latin typeface="+mj-lt"/>
                <a:cs typeface="Times New Roman" pitchFamily="18" charset="0"/>
              </a:rPr>
              <a:t> </a:t>
            </a:r>
            <a:r>
              <a:rPr lang="en-US" sz="2000" b="0" dirty="0" smtClean="0">
                <a:solidFill>
                  <a:schemeClr val="tx2">
                    <a:lumMod val="85000"/>
                    <a:lumOff val="15000"/>
                  </a:schemeClr>
                </a:solidFill>
                <a:latin typeface="+mj-lt"/>
              </a:rPr>
              <a:t>Weld ability is poor.</a:t>
            </a:r>
          </a:p>
          <a:p>
            <a:pPr lvl="1" algn="just">
              <a:buFont typeface="Wingdings" pitchFamily="2" charset="2"/>
              <a:buChar char="Ø"/>
            </a:pPr>
            <a:r>
              <a:rPr lang="en-US" sz="2000" b="0" dirty="0" smtClean="0">
                <a:solidFill>
                  <a:schemeClr val="tx2">
                    <a:lumMod val="85000"/>
                    <a:lumOff val="15000"/>
                  </a:schemeClr>
                </a:solidFill>
                <a:latin typeface="+mj-lt"/>
                <a:cs typeface="Times New Roman" pitchFamily="18" charset="0"/>
              </a:rPr>
              <a:t> </a:t>
            </a:r>
            <a:r>
              <a:rPr lang="en-US" sz="2000" b="0" dirty="0" smtClean="0">
                <a:solidFill>
                  <a:schemeClr val="tx2">
                    <a:lumMod val="85000"/>
                    <a:lumOff val="15000"/>
                  </a:schemeClr>
                </a:solidFill>
                <a:latin typeface="+mj-lt"/>
              </a:rPr>
              <a:t>Formability not as good as the austenitic</a:t>
            </a:r>
          </a:p>
          <a:p>
            <a:pPr algn="just">
              <a:buFont typeface="Wingdings" pitchFamily="2" charset="2"/>
              <a:buChar char="Ø"/>
            </a:pPr>
            <a:endParaRPr lang="en-US" sz="2400" b="0" dirty="0">
              <a:solidFill>
                <a:schemeClr val="tx2">
                  <a:lumMod val="85000"/>
                  <a:lumOff val="15000"/>
                </a:schemeClr>
              </a:solidFill>
            </a:endParaRP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228600"/>
            <a:ext cx="7600950" cy="533400"/>
          </a:xfrm>
        </p:spPr>
        <p:txBody>
          <a:bodyPr/>
          <a:lstStyle/>
          <a:p>
            <a:pPr algn="ctr"/>
            <a:r>
              <a:rPr kumimoji="0" lang="en-US" sz="3200" b="1" dirty="0" smtClean="0">
                <a:solidFill>
                  <a:schemeClr val="tx2">
                    <a:lumMod val="85000"/>
                    <a:lumOff val="15000"/>
                  </a:schemeClr>
                </a:solidFill>
              </a:rPr>
              <a:t>Austenitic-</a:t>
            </a:r>
            <a:r>
              <a:rPr kumimoji="0" lang="en-US" sz="3200" b="1" dirty="0" err="1" smtClean="0">
                <a:solidFill>
                  <a:schemeClr val="tx2">
                    <a:lumMod val="85000"/>
                    <a:lumOff val="15000"/>
                  </a:schemeClr>
                </a:solidFill>
              </a:rPr>
              <a:t>ferritic</a:t>
            </a:r>
            <a:r>
              <a:rPr kumimoji="0" lang="en-US" sz="3200" b="1" dirty="0" smtClean="0">
                <a:solidFill>
                  <a:schemeClr val="tx2">
                    <a:lumMod val="85000"/>
                    <a:lumOff val="15000"/>
                  </a:schemeClr>
                </a:solidFill>
              </a:rPr>
              <a:t> (Duplex)</a:t>
            </a:r>
            <a:endParaRPr lang="en-US" sz="3200" b="1" dirty="0">
              <a:solidFill>
                <a:schemeClr val="tx2">
                  <a:lumMod val="85000"/>
                  <a:lumOff val="15000"/>
                </a:schemeClr>
              </a:solidFill>
            </a:endParaRPr>
          </a:p>
        </p:txBody>
      </p:sp>
      <p:sp>
        <p:nvSpPr>
          <p:cNvPr id="3" name="Content Placeholder 2"/>
          <p:cNvSpPr>
            <a:spLocks noGrp="1"/>
          </p:cNvSpPr>
          <p:nvPr>
            <p:ph idx="1"/>
          </p:nvPr>
        </p:nvSpPr>
        <p:spPr>
          <a:xfrm>
            <a:off x="1643062" y="990600"/>
            <a:ext cx="7500938" cy="5486400"/>
          </a:xfrm>
        </p:spPr>
        <p:txBody>
          <a:bodyPr/>
          <a:lstStyle/>
          <a:p>
            <a:pPr algn="just">
              <a:buFont typeface="Wingdings" pitchFamily="2" charset="2"/>
              <a:buChar char="Ø"/>
            </a:pPr>
            <a:r>
              <a:rPr kumimoji="0" lang="en-US" sz="2000" dirty="0" smtClean="0">
                <a:solidFill>
                  <a:schemeClr val="tx2">
                    <a:lumMod val="85000"/>
                    <a:lumOff val="15000"/>
                  </a:schemeClr>
                </a:solidFill>
                <a:latin typeface="+mj-lt"/>
              </a:rPr>
              <a:t> Austenitic-ferritic (duplex) duplex stainless steels is a combination of both ferritic and austenitic. They have a high chromium content (from 18 to 26 percent) and a low nickel content (from 4 to 7 percent). Most grades also contain some molybdenum (from 2 to 3 percent).</a:t>
            </a:r>
          </a:p>
          <a:p>
            <a:pPr algn="just">
              <a:buFont typeface="Wingdings" pitchFamily="2" charset="2"/>
              <a:buChar char="Ø"/>
            </a:pPr>
            <a:endParaRPr kumimoji="0" lang="en-US" sz="2000" dirty="0" smtClean="0">
              <a:solidFill>
                <a:schemeClr val="tx2">
                  <a:lumMod val="85000"/>
                  <a:lumOff val="15000"/>
                </a:schemeClr>
              </a:solidFill>
              <a:latin typeface="+mj-lt"/>
            </a:endParaRPr>
          </a:p>
          <a:p>
            <a:pPr algn="just">
              <a:buFont typeface="Wingdings" pitchFamily="2" charset="2"/>
              <a:buChar char="Ø"/>
            </a:pPr>
            <a:r>
              <a:rPr lang="en-US" sz="2000" u="sng" dirty="0" smtClean="0">
                <a:solidFill>
                  <a:schemeClr val="tx2">
                    <a:lumMod val="85000"/>
                    <a:lumOff val="15000"/>
                  </a:schemeClr>
                </a:solidFill>
              </a:rPr>
              <a:t>Basic properties:</a:t>
            </a:r>
            <a:endParaRPr lang="en-US" sz="2000" u="sng" dirty="0" smtClean="0">
              <a:solidFill>
                <a:schemeClr val="tx2">
                  <a:lumMod val="85000"/>
                  <a:lumOff val="15000"/>
                </a:schemeClr>
              </a:solidFill>
              <a:latin typeface="+mj-lt"/>
            </a:endParaRPr>
          </a:p>
          <a:p>
            <a:pPr lvl="1" algn="just">
              <a:lnSpc>
                <a:spcPct val="150000"/>
              </a:lnSpc>
              <a:buFont typeface="Wingdings" pitchFamily="2" charset="2"/>
              <a:buChar char="Ø"/>
            </a:pPr>
            <a:r>
              <a:rPr lang="en-US" sz="2000" b="0" dirty="0" smtClean="0">
                <a:solidFill>
                  <a:schemeClr val="tx2">
                    <a:lumMod val="85000"/>
                    <a:lumOff val="15000"/>
                  </a:schemeClr>
                </a:solidFill>
                <a:latin typeface="+mj-lt"/>
              </a:rPr>
              <a:t>High resistance to stress corrosion cracking</a:t>
            </a:r>
          </a:p>
          <a:p>
            <a:pPr lvl="1">
              <a:lnSpc>
                <a:spcPct val="150000"/>
              </a:lnSpc>
              <a:buFont typeface="Wingdings" pitchFamily="2" charset="2"/>
              <a:buChar char="Ø"/>
            </a:pPr>
            <a:r>
              <a:rPr lang="en-US" sz="2000" b="0" dirty="0" smtClean="0">
                <a:solidFill>
                  <a:schemeClr val="tx2">
                    <a:lumMod val="85000"/>
                    <a:lumOff val="15000"/>
                  </a:schemeClr>
                </a:solidFill>
                <a:latin typeface="+mj-lt"/>
                <a:cs typeface="Times New Roman" pitchFamily="18" charset="0"/>
              </a:rPr>
              <a:t> </a:t>
            </a:r>
            <a:r>
              <a:rPr lang="en-US" sz="2000" b="0" dirty="0" smtClean="0">
                <a:solidFill>
                  <a:schemeClr val="tx2">
                    <a:lumMod val="85000"/>
                    <a:lumOff val="15000"/>
                  </a:schemeClr>
                </a:solidFill>
                <a:latin typeface="+mj-lt"/>
              </a:rPr>
              <a:t>Increased resistance to chloride ion attack</a:t>
            </a:r>
          </a:p>
          <a:p>
            <a:pPr lvl="1">
              <a:lnSpc>
                <a:spcPct val="150000"/>
              </a:lnSpc>
              <a:buFont typeface="Wingdings" pitchFamily="2" charset="2"/>
              <a:buChar char="Ø"/>
            </a:pPr>
            <a:r>
              <a:rPr lang="en-US" sz="2000" b="0" dirty="0" smtClean="0">
                <a:solidFill>
                  <a:schemeClr val="tx2">
                    <a:lumMod val="85000"/>
                    <a:lumOff val="15000"/>
                  </a:schemeClr>
                </a:solidFill>
                <a:latin typeface="+mj-lt"/>
                <a:cs typeface="Times New Roman" pitchFamily="18" charset="0"/>
              </a:rPr>
              <a:t> </a:t>
            </a:r>
            <a:r>
              <a:rPr lang="en-US" sz="2000" b="0" dirty="0" smtClean="0">
                <a:solidFill>
                  <a:schemeClr val="tx2">
                    <a:lumMod val="85000"/>
                    <a:lumOff val="15000"/>
                  </a:schemeClr>
                </a:solidFill>
                <a:latin typeface="+mj-lt"/>
              </a:rPr>
              <a:t>Higher tensile and yield strength than austenitic or ferritic steels</a:t>
            </a:r>
          </a:p>
          <a:p>
            <a:pPr lvl="1">
              <a:lnSpc>
                <a:spcPct val="150000"/>
              </a:lnSpc>
              <a:buFont typeface="Wingdings" pitchFamily="2" charset="2"/>
              <a:buChar char="Ø"/>
            </a:pPr>
            <a:r>
              <a:rPr lang="en-US" sz="2000" b="0" dirty="0" smtClean="0">
                <a:solidFill>
                  <a:schemeClr val="tx2">
                    <a:lumMod val="85000"/>
                    <a:lumOff val="15000"/>
                  </a:schemeClr>
                </a:solidFill>
                <a:latin typeface="+mj-lt"/>
                <a:cs typeface="Times New Roman" pitchFamily="18" charset="0"/>
              </a:rPr>
              <a:t> </a:t>
            </a:r>
            <a:r>
              <a:rPr lang="en-US" sz="2000" b="0" dirty="0" smtClean="0">
                <a:solidFill>
                  <a:schemeClr val="tx2">
                    <a:lumMod val="85000"/>
                    <a:lumOff val="15000"/>
                  </a:schemeClr>
                </a:solidFill>
                <a:latin typeface="+mj-lt"/>
              </a:rPr>
              <a:t>Good weld ability and formability</a:t>
            </a:r>
            <a:endParaRPr lang="en-US" sz="2000" b="0" dirty="0">
              <a:solidFill>
                <a:schemeClr val="tx2">
                  <a:lumMod val="85000"/>
                  <a:lumOff val="15000"/>
                </a:schemeClr>
              </a:solidFill>
              <a:latin typeface="+mj-lt"/>
            </a:endParaRP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0" y="228600"/>
            <a:ext cx="7600950" cy="533400"/>
          </a:xfrm>
        </p:spPr>
        <p:txBody>
          <a:bodyPr/>
          <a:lstStyle/>
          <a:p>
            <a:pPr algn="ctr"/>
            <a:r>
              <a:rPr kumimoji="0" lang="en-US" sz="3200" b="1" dirty="0" smtClean="0">
                <a:solidFill>
                  <a:schemeClr val="tx2">
                    <a:lumMod val="85000"/>
                    <a:lumOff val="15000"/>
                  </a:schemeClr>
                </a:solidFill>
              </a:rPr>
              <a:t>Martensitic</a:t>
            </a:r>
            <a:endParaRPr lang="en-US" sz="3200" dirty="0">
              <a:solidFill>
                <a:schemeClr val="tx2">
                  <a:lumMod val="85000"/>
                  <a:lumOff val="15000"/>
                </a:schemeClr>
              </a:solidFill>
            </a:endParaRPr>
          </a:p>
        </p:txBody>
      </p:sp>
      <p:sp>
        <p:nvSpPr>
          <p:cNvPr id="3" name="Content Placeholder 2"/>
          <p:cNvSpPr>
            <a:spLocks noGrp="1"/>
          </p:cNvSpPr>
          <p:nvPr>
            <p:ph idx="1"/>
          </p:nvPr>
        </p:nvSpPr>
        <p:spPr>
          <a:xfrm>
            <a:off x="1600200" y="1066800"/>
            <a:ext cx="7500938" cy="5410200"/>
          </a:xfrm>
        </p:spPr>
        <p:txBody>
          <a:bodyPr/>
          <a:lstStyle/>
          <a:p>
            <a:pPr>
              <a:buFont typeface="Wingdings" pitchFamily="2" charset="2"/>
              <a:buChar char="Ø"/>
            </a:pPr>
            <a:r>
              <a:rPr lang="en-US" sz="2000" dirty="0" smtClean="0">
                <a:solidFill>
                  <a:schemeClr val="tx2">
                    <a:lumMod val="85000"/>
                    <a:lumOff val="15000"/>
                  </a:schemeClr>
                </a:solidFill>
                <a:latin typeface="+mj-lt"/>
              </a:rPr>
              <a:t>Martensitic stainless steel contains mostly 11 to 13% chromium and is both strong and hard with moderate corrosion resistance. Martensitic stainless steels were the first stainless steels commercially developed and have relatively high carbon content (0.1 - 1.2%) compared to other stainless steels</a:t>
            </a:r>
          </a:p>
          <a:p>
            <a:pPr>
              <a:buFont typeface="Wingdings" pitchFamily="2" charset="2"/>
              <a:buChar char="Ø"/>
            </a:pPr>
            <a:endParaRPr lang="en-US" sz="2000" dirty="0" smtClean="0">
              <a:solidFill>
                <a:schemeClr val="tx2">
                  <a:lumMod val="85000"/>
                  <a:lumOff val="15000"/>
                </a:schemeClr>
              </a:solidFill>
              <a:latin typeface="+mj-lt"/>
            </a:endParaRPr>
          </a:p>
          <a:p>
            <a:pPr>
              <a:buFont typeface="Wingdings" pitchFamily="2" charset="2"/>
              <a:buChar char="Ø"/>
            </a:pPr>
            <a:r>
              <a:rPr lang="en-US" sz="2000" u="sng" dirty="0" smtClean="0">
                <a:solidFill>
                  <a:schemeClr val="tx2">
                    <a:lumMod val="85000"/>
                    <a:lumOff val="15000"/>
                  </a:schemeClr>
                </a:solidFill>
              </a:rPr>
              <a:t>Basic properties</a:t>
            </a:r>
          </a:p>
          <a:p>
            <a:pPr lvl="1" algn="just">
              <a:lnSpc>
                <a:spcPct val="150000"/>
              </a:lnSpc>
              <a:buFont typeface="Wingdings" pitchFamily="2" charset="2"/>
              <a:buChar char="Ø"/>
            </a:pPr>
            <a:r>
              <a:rPr lang="en-US" sz="1800" b="0" dirty="0" smtClean="0">
                <a:solidFill>
                  <a:schemeClr val="tx2">
                    <a:lumMod val="85000"/>
                    <a:lumOff val="15000"/>
                  </a:schemeClr>
                </a:solidFill>
                <a:latin typeface="+mj-lt"/>
              </a:rPr>
              <a:t>Moderate corrosion resistance</a:t>
            </a:r>
          </a:p>
          <a:p>
            <a:pPr lvl="1">
              <a:lnSpc>
                <a:spcPct val="150000"/>
              </a:lnSpc>
              <a:buFont typeface="Wingdings" pitchFamily="2" charset="2"/>
              <a:buChar char="Ø"/>
            </a:pPr>
            <a:r>
              <a:rPr lang="en-US" sz="1800" b="0" dirty="0" smtClean="0">
                <a:solidFill>
                  <a:schemeClr val="tx2">
                    <a:lumMod val="85000"/>
                    <a:lumOff val="15000"/>
                  </a:schemeClr>
                </a:solidFill>
                <a:latin typeface="+mj-lt"/>
                <a:cs typeface="Times New Roman" pitchFamily="18" charset="0"/>
              </a:rPr>
              <a:t> </a:t>
            </a:r>
            <a:r>
              <a:rPr lang="en-US" sz="1800" b="0" dirty="0" smtClean="0">
                <a:solidFill>
                  <a:schemeClr val="tx2">
                    <a:lumMod val="85000"/>
                    <a:lumOff val="15000"/>
                  </a:schemeClr>
                </a:solidFill>
                <a:latin typeface="+mj-lt"/>
              </a:rPr>
              <a:t>Can be hardened by heat treatment and therefore high strength and  hardness levels can be achieved</a:t>
            </a:r>
          </a:p>
          <a:p>
            <a:pPr lvl="1">
              <a:lnSpc>
                <a:spcPct val="150000"/>
              </a:lnSpc>
              <a:buFont typeface="Wingdings" pitchFamily="2" charset="2"/>
              <a:buChar char="Ø"/>
            </a:pPr>
            <a:r>
              <a:rPr lang="en-US" sz="1800" b="0" dirty="0" smtClean="0">
                <a:solidFill>
                  <a:schemeClr val="tx2">
                    <a:lumMod val="85000"/>
                    <a:lumOff val="15000"/>
                  </a:schemeClr>
                </a:solidFill>
                <a:latin typeface="+mj-lt"/>
                <a:cs typeface="Times New Roman" pitchFamily="18" charset="0"/>
              </a:rPr>
              <a:t> </a:t>
            </a:r>
            <a:r>
              <a:rPr lang="en-US" sz="1800" b="0" dirty="0" smtClean="0">
                <a:solidFill>
                  <a:schemeClr val="tx2">
                    <a:lumMod val="85000"/>
                    <a:lumOff val="15000"/>
                  </a:schemeClr>
                </a:solidFill>
                <a:latin typeface="+mj-lt"/>
              </a:rPr>
              <a:t>Poor weld ability</a:t>
            </a:r>
          </a:p>
          <a:p>
            <a:pPr lvl="1">
              <a:lnSpc>
                <a:spcPct val="150000"/>
              </a:lnSpc>
              <a:buFont typeface="Wingdings" pitchFamily="2" charset="2"/>
              <a:buChar char="Ø"/>
            </a:pPr>
            <a:r>
              <a:rPr lang="en-US" sz="1800" b="0" dirty="0" smtClean="0">
                <a:solidFill>
                  <a:schemeClr val="tx2">
                    <a:lumMod val="85000"/>
                    <a:lumOff val="15000"/>
                  </a:schemeClr>
                </a:solidFill>
                <a:latin typeface="+mj-lt"/>
                <a:cs typeface="Times New Roman" pitchFamily="18" charset="0"/>
              </a:rPr>
              <a:t> </a:t>
            </a:r>
            <a:r>
              <a:rPr lang="en-US" sz="1800" b="0" dirty="0" smtClean="0">
                <a:solidFill>
                  <a:schemeClr val="tx2">
                    <a:lumMod val="85000"/>
                    <a:lumOff val="15000"/>
                  </a:schemeClr>
                </a:solidFill>
                <a:latin typeface="+mj-lt"/>
              </a:rPr>
              <a:t>Magnetic</a:t>
            </a:r>
            <a:endParaRPr lang="en-US" sz="1600" b="0" u="sng" dirty="0" smtClean="0">
              <a:solidFill>
                <a:schemeClr val="tx2">
                  <a:lumMod val="85000"/>
                  <a:lumOff val="15000"/>
                </a:schemeClr>
              </a:solidFill>
              <a:latin typeface="+mj-lt"/>
            </a:endParaRPr>
          </a:p>
          <a:p>
            <a:pPr>
              <a:buFont typeface="Wingdings" pitchFamily="2" charset="2"/>
              <a:buChar char="Ø"/>
            </a:pPr>
            <a:endParaRPr lang="en-US" sz="2000" dirty="0" smtClean="0">
              <a:solidFill>
                <a:schemeClr val="tx2">
                  <a:lumMod val="85000"/>
                  <a:lumOff val="15000"/>
                </a:schemeClr>
              </a:solidFill>
              <a:latin typeface="+mj-lt"/>
            </a:endParaRPr>
          </a:p>
          <a:p>
            <a:endParaRPr lang="en-US" sz="2000" dirty="0">
              <a:solidFill>
                <a:schemeClr val="tx2">
                  <a:lumMod val="85000"/>
                  <a:lumOff val="15000"/>
                </a:schemeClr>
              </a:solidFill>
              <a:latin typeface="+mj-lt"/>
            </a:endParaRP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228600"/>
            <a:ext cx="7600950" cy="914400"/>
          </a:xfrm>
        </p:spPr>
        <p:txBody>
          <a:bodyPr/>
          <a:lstStyle/>
          <a:p>
            <a:pPr algn="ctr"/>
            <a:r>
              <a:rPr kumimoji="0" lang="en-US" sz="3200" b="1" dirty="0" smtClean="0">
                <a:solidFill>
                  <a:schemeClr val="tx2">
                    <a:lumMod val="85000"/>
                    <a:lumOff val="15000"/>
                  </a:schemeClr>
                </a:solidFill>
              </a:rPr>
              <a:t>Properties Of Stainless Steel</a:t>
            </a:r>
            <a:endParaRPr lang="en-US" sz="3200" dirty="0">
              <a:solidFill>
                <a:schemeClr val="tx2">
                  <a:lumMod val="85000"/>
                  <a:lumOff val="15000"/>
                </a:schemeClr>
              </a:solidFill>
            </a:endParaRPr>
          </a:p>
        </p:txBody>
      </p:sp>
      <p:grpSp>
        <p:nvGrpSpPr>
          <p:cNvPr id="4" name="Content Placeholder 3"/>
          <p:cNvGrpSpPr>
            <a:grpSpLocks noGrp="1"/>
          </p:cNvGrpSpPr>
          <p:nvPr>
            <p:ph idx="1"/>
          </p:nvPr>
        </p:nvGrpSpPr>
        <p:grpSpPr bwMode="auto">
          <a:xfrm>
            <a:off x="1371600" y="1600200"/>
            <a:ext cx="7772400" cy="3883457"/>
            <a:chOff x="999" y="672"/>
            <a:chExt cx="4761" cy="2214"/>
          </a:xfrm>
        </p:grpSpPr>
        <p:sp>
          <p:nvSpPr>
            <p:cNvPr id="5" name="Rectangle 4"/>
            <p:cNvSpPr>
              <a:spLocks noChangeArrowheads="1"/>
            </p:cNvSpPr>
            <p:nvPr/>
          </p:nvSpPr>
          <p:spPr bwMode="auto">
            <a:xfrm>
              <a:off x="1008" y="672"/>
              <a:ext cx="4656" cy="2208"/>
            </a:xfrm>
            <a:prstGeom prst="rect">
              <a:avLst/>
            </a:prstGeom>
            <a:noFill/>
            <a:ln w="12700" cap="sq">
              <a:solidFill>
                <a:schemeClr val="tx1"/>
              </a:solidFill>
              <a:miter lim="800000"/>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6" name="Line 5"/>
            <p:cNvSpPr>
              <a:spLocks noChangeShapeType="1"/>
            </p:cNvSpPr>
            <p:nvPr/>
          </p:nvSpPr>
          <p:spPr bwMode="auto">
            <a:xfrm>
              <a:off x="1488"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7" name="Line 6"/>
            <p:cNvSpPr>
              <a:spLocks noChangeShapeType="1"/>
            </p:cNvSpPr>
            <p:nvPr/>
          </p:nvSpPr>
          <p:spPr bwMode="auto">
            <a:xfrm>
              <a:off x="2160"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8" name="Line 7"/>
            <p:cNvSpPr>
              <a:spLocks noChangeShapeType="1"/>
            </p:cNvSpPr>
            <p:nvPr/>
          </p:nvSpPr>
          <p:spPr bwMode="auto">
            <a:xfrm>
              <a:off x="2832"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9" name="Line 8"/>
            <p:cNvSpPr>
              <a:spLocks noChangeShapeType="1"/>
            </p:cNvSpPr>
            <p:nvPr/>
          </p:nvSpPr>
          <p:spPr bwMode="auto">
            <a:xfrm>
              <a:off x="3146"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0" name="Line 9"/>
            <p:cNvSpPr>
              <a:spLocks noChangeShapeType="1"/>
            </p:cNvSpPr>
            <p:nvPr/>
          </p:nvSpPr>
          <p:spPr bwMode="auto">
            <a:xfrm>
              <a:off x="3696"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1" name="Line 10"/>
            <p:cNvSpPr>
              <a:spLocks noChangeShapeType="1"/>
            </p:cNvSpPr>
            <p:nvPr/>
          </p:nvSpPr>
          <p:spPr bwMode="auto">
            <a:xfrm>
              <a:off x="4752"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2" name="Line 11"/>
            <p:cNvSpPr>
              <a:spLocks noChangeShapeType="1"/>
            </p:cNvSpPr>
            <p:nvPr/>
          </p:nvSpPr>
          <p:spPr bwMode="auto">
            <a:xfrm>
              <a:off x="5280"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3" name="Line 12"/>
            <p:cNvSpPr>
              <a:spLocks noChangeShapeType="1"/>
            </p:cNvSpPr>
            <p:nvPr/>
          </p:nvSpPr>
          <p:spPr bwMode="auto">
            <a:xfrm>
              <a:off x="3408"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4" name="Line 13"/>
            <p:cNvSpPr>
              <a:spLocks noChangeShapeType="1"/>
            </p:cNvSpPr>
            <p:nvPr/>
          </p:nvSpPr>
          <p:spPr bwMode="auto">
            <a:xfrm>
              <a:off x="3984"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5" name="Line 14"/>
            <p:cNvSpPr>
              <a:spLocks noChangeShapeType="1"/>
            </p:cNvSpPr>
            <p:nvPr/>
          </p:nvSpPr>
          <p:spPr bwMode="auto">
            <a:xfrm>
              <a:off x="4272" y="672"/>
              <a:ext cx="0" cy="2208"/>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6" name="Line 15"/>
            <p:cNvSpPr>
              <a:spLocks noChangeShapeType="1"/>
            </p:cNvSpPr>
            <p:nvPr/>
          </p:nvSpPr>
          <p:spPr bwMode="auto">
            <a:xfrm>
              <a:off x="1008" y="1248"/>
              <a:ext cx="4656" cy="0"/>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7" name="Line 16"/>
            <p:cNvSpPr>
              <a:spLocks noChangeShapeType="1"/>
            </p:cNvSpPr>
            <p:nvPr/>
          </p:nvSpPr>
          <p:spPr bwMode="auto">
            <a:xfrm>
              <a:off x="1008" y="1440"/>
              <a:ext cx="4656" cy="0"/>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8" name="Line 17"/>
            <p:cNvSpPr>
              <a:spLocks noChangeShapeType="1"/>
            </p:cNvSpPr>
            <p:nvPr/>
          </p:nvSpPr>
          <p:spPr bwMode="auto">
            <a:xfrm>
              <a:off x="1008" y="1728"/>
              <a:ext cx="4656" cy="0"/>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19" name="Line 18"/>
            <p:cNvSpPr>
              <a:spLocks noChangeShapeType="1"/>
            </p:cNvSpPr>
            <p:nvPr/>
          </p:nvSpPr>
          <p:spPr bwMode="auto">
            <a:xfrm>
              <a:off x="1008" y="1920"/>
              <a:ext cx="4656" cy="0"/>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20" name="Line 19"/>
            <p:cNvSpPr>
              <a:spLocks noChangeShapeType="1"/>
            </p:cNvSpPr>
            <p:nvPr/>
          </p:nvSpPr>
          <p:spPr bwMode="auto">
            <a:xfrm>
              <a:off x="1008" y="2318"/>
              <a:ext cx="4656" cy="0"/>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21" name="Line 20"/>
            <p:cNvSpPr>
              <a:spLocks noChangeShapeType="1"/>
            </p:cNvSpPr>
            <p:nvPr/>
          </p:nvSpPr>
          <p:spPr bwMode="auto">
            <a:xfrm>
              <a:off x="1008" y="2544"/>
              <a:ext cx="4656" cy="0"/>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22" name="Line 21"/>
            <p:cNvSpPr>
              <a:spLocks noChangeShapeType="1"/>
            </p:cNvSpPr>
            <p:nvPr/>
          </p:nvSpPr>
          <p:spPr bwMode="auto">
            <a:xfrm>
              <a:off x="1008" y="2112"/>
              <a:ext cx="4656" cy="0"/>
            </a:xfrm>
            <a:prstGeom prst="line">
              <a:avLst/>
            </a:prstGeom>
            <a:noFill/>
            <a:ln w="12700" cap="sq">
              <a:solidFill>
                <a:schemeClr val="tx1"/>
              </a:solidFill>
              <a:round/>
              <a:headEnd type="none" w="sm" len="sm"/>
              <a:tailEnd type="none" w="sm" len="sm"/>
            </a:ln>
            <a:effectLst/>
          </p:spPr>
          <p:txBody>
            <a:bodyPr wrap="none" anchor="ctr"/>
            <a:lstStyle/>
            <a:p>
              <a:endParaRPr lang="en-US" sz="2000" b="1">
                <a:solidFill>
                  <a:schemeClr val="tx2">
                    <a:lumMod val="95000"/>
                    <a:lumOff val="5000"/>
                  </a:schemeClr>
                </a:solidFill>
                <a:latin typeface="+mj-lt"/>
              </a:endParaRPr>
            </a:p>
          </p:txBody>
        </p:sp>
        <p:sp>
          <p:nvSpPr>
            <p:cNvPr id="23" name="Text Box 22"/>
            <p:cNvSpPr txBox="1">
              <a:spLocks noChangeArrowheads="1"/>
            </p:cNvSpPr>
            <p:nvPr/>
          </p:nvSpPr>
          <p:spPr bwMode="auto">
            <a:xfrm>
              <a:off x="999" y="816"/>
              <a:ext cx="576" cy="19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b="1" dirty="0">
                  <a:solidFill>
                    <a:schemeClr val="tx2">
                      <a:lumMod val="95000"/>
                      <a:lumOff val="5000"/>
                    </a:schemeClr>
                  </a:solidFill>
                  <a:latin typeface="+mj-lt"/>
                </a:rPr>
                <a:t>Grade</a:t>
              </a:r>
            </a:p>
          </p:txBody>
        </p:sp>
        <p:sp>
          <p:nvSpPr>
            <p:cNvPr id="24" name="Text Box 23"/>
            <p:cNvSpPr txBox="1">
              <a:spLocks noChangeArrowheads="1"/>
            </p:cNvSpPr>
            <p:nvPr/>
          </p:nvSpPr>
          <p:spPr bwMode="auto">
            <a:xfrm>
              <a:off x="1513" y="816"/>
              <a:ext cx="576" cy="19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b="1" dirty="0">
                  <a:solidFill>
                    <a:schemeClr val="tx2">
                      <a:lumMod val="95000"/>
                      <a:lumOff val="5000"/>
                    </a:schemeClr>
                  </a:solidFill>
                  <a:latin typeface="+mj-lt"/>
                </a:rPr>
                <a:t>UNS No</a:t>
              </a:r>
            </a:p>
          </p:txBody>
        </p:sp>
        <p:sp>
          <p:nvSpPr>
            <p:cNvPr id="25" name="Text Box 24"/>
            <p:cNvSpPr txBox="1">
              <a:spLocks noChangeArrowheads="1"/>
            </p:cNvSpPr>
            <p:nvPr/>
          </p:nvSpPr>
          <p:spPr bwMode="auto">
            <a:xfrm>
              <a:off x="2256" y="816"/>
              <a:ext cx="576" cy="19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b="1" dirty="0">
                  <a:solidFill>
                    <a:schemeClr val="tx2">
                      <a:lumMod val="95000"/>
                      <a:lumOff val="5000"/>
                    </a:schemeClr>
                  </a:solidFill>
                  <a:latin typeface="+mj-lt"/>
                </a:rPr>
                <a:t>Family</a:t>
              </a:r>
            </a:p>
          </p:txBody>
        </p:sp>
        <p:sp>
          <p:nvSpPr>
            <p:cNvPr id="26" name="Text Box 25"/>
            <p:cNvSpPr txBox="1">
              <a:spLocks noChangeArrowheads="1"/>
            </p:cNvSpPr>
            <p:nvPr/>
          </p:nvSpPr>
          <p:spPr bwMode="auto">
            <a:xfrm>
              <a:off x="3408" y="816"/>
              <a:ext cx="384" cy="173"/>
            </a:xfrm>
            <a:prstGeom prst="rect">
              <a:avLst/>
            </a:prstGeom>
            <a:noFill/>
            <a:ln w="9525">
              <a:noFill/>
              <a:miter lim="800000"/>
              <a:headEnd/>
              <a:tailEnd/>
            </a:ln>
          </p:spPr>
          <p:txBody>
            <a:bodyPr/>
            <a:lstStyle/>
            <a:p>
              <a:r>
                <a:rPr lang="en-US" sz="1600" b="1" dirty="0" err="1">
                  <a:solidFill>
                    <a:schemeClr val="tx2">
                      <a:lumMod val="95000"/>
                      <a:lumOff val="5000"/>
                    </a:schemeClr>
                  </a:solidFill>
                  <a:latin typeface="+mj-lt"/>
                </a:rPr>
                <a:t>Mo</a:t>
              </a:r>
              <a:r>
                <a:rPr lang="en-US" sz="1600" b="1" baseline="30000" dirty="0" err="1">
                  <a:solidFill>
                    <a:schemeClr val="tx2">
                      <a:lumMod val="95000"/>
                      <a:lumOff val="5000"/>
                    </a:schemeClr>
                  </a:solidFill>
                  <a:latin typeface="+mj-lt"/>
                </a:rPr>
                <a:t>c</a:t>
              </a:r>
              <a:endParaRPr lang="en-US" sz="1600" b="1" dirty="0">
                <a:solidFill>
                  <a:schemeClr val="tx2">
                    <a:lumMod val="95000"/>
                    <a:lumOff val="5000"/>
                  </a:schemeClr>
                </a:solidFill>
                <a:latin typeface="+mj-lt"/>
              </a:endParaRPr>
            </a:p>
          </p:txBody>
        </p:sp>
        <p:sp>
          <p:nvSpPr>
            <p:cNvPr id="27" name="Text Box 26"/>
            <p:cNvSpPr txBox="1">
              <a:spLocks noChangeArrowheads="1"/>
            </p:cNvSpPr>
            <p:nvPr/>
          </p:nvSpPr>
          <p:spPr bwMode="auto">
            <a:xfrm>
              <a:off x="3696" y="816"/>
              <a:ext cx="288" cy="173"/>
            </a:xfrm>
            <a:prstGeom prst="rect">
              <a:avLst/>
            </a:prstGeom>
            <a:noFill/>
            <a:ln w="9525">
              <a:noFill/>
              <a:miter lim="800000"/>
              <a:headEnd/>
              <a:tailEnd/>
            </a:ln>
          </p:spPr>
          <p:txBody>
            <a:bodyPr/>
            <a:lstStyle/>
            <a:p>
              <a:pPr algn="ctr"/>
              <a:r>
                <a:rPr lang="en-US" sz="1600" b="1" dirty="0" err="1">
                  <a:solidFill>
                    <a:schemeClr val="tx2">
                      <a:lumMod val="95000"/>
                      <a:lumOff val="5000"/>
                    </a:schemeClr>
                  </a:solidFill>
                  <a:latin typeface="+mj-lt"/>
                </a:rPr>
                <a:t>N</a:t>
              </a:r>
              <a:r>
                <a:rPr lang="en-US" sz="1600" b="1" baseline="30000" dirty="0" err="1">
                  <a:solidFill>
                    <a:schemeClr val="tx2">
                      <a:lumMod val="95000"/>
                      <a:lumOff val="5000"/>
                    </a:schemeClr>
                  </a:solidFill>
                  <a:latin typeface="+mj-lt"/>
                </a:rPr>
                <a:t>c</a:t>
              </a:r>
              <a:endParaRPr lang="en-US" sz="1600" b="1" dirty="0">
                <a:solidFill>
                  <a:schemeClr val="tx2">
                    <a:lumMod val="95000"/>
                    <a:lumOff val="5000"/>
                  </a:schemeClr>
                </a:solidFill>
                <a:latin typeface="+mj-lt"/>
              </a:endParaRPr>
            </a:p>
          </p:txBody>
        </p:sp>
        <p:sp>
          <p:nvSpPr>
            <p:cNvPr id="28" name="Text Box 27"/>
            <p:cNvSpPr txBox="1">
              <a:spLocks noChangeArrowheads="1"/>
            </p:cNvSpPr>
            <p:nvPr/>
          </p:nvSpPr>
          <p:spPr bwMode="auto">
            <a:xfrm>
              <a:off x="3916" y="768"/>
              <a:ext cx="432" cy="249"/>
            </a:xfrm>
            <a:prstGeom prst="rect">
              <a:avLst/>
            </a:prstGeom>
            <a:noFill/>
            <a:ln w="9525">
              <a:noFill/>
              <a:miter lim="800000"/>
              <a:headEnd/>
              <a:tailEnd/>
            </a:ln>
          </p:spPr>
          <p:txBody>
            <a:bodyPr/>
            <a:lstStyle/>
            <a:p>
              <a:pPr algn="ctr"/>
              <a:r>
                <a:rPr lang="en-US" sz="1600" b="1">
                  <a:solidFill>
                    <a:schemeClr val="tx2">
                      <a:lumMod val="95000"/>
                      <a:lumOff val="5000"/>
                    </a:schemeClr>
                  </a:solidFill>
                  <a:latin typeface="+mj-lt"/>
                </a:rPr>
                <a:t>C</a:t>
              </a:r>
            </a:p>
            <a:p>
              <a:pPr algn="ctr"/>
              <a:r>
                <a:rPr lang="en-US" sz="1600" b="1">
                  <a:solidFill>
                    <a:schemeClr val="tx2">
                      <a:lumMod val="95000"/>
                      <a:lumOff val="5000"/>
                    </a:schemeClr>
                  </a:solidFill>
                  <a:latin typeface="+mj-lt"/>
                </a:rPr>
                <a:t>(max)</a:t>
              </a:r>
            </a:p>
          </p:txBody>
        </p:sp>
        <p:sp>
          <p:nvSpPr>
            <p:cNvPr id="29" name="Text Box 28"/>
            <p:cNvSpPr txBox="1">
              <a:spLocks noChangeArrowheads="1"/>
            </p:cNvSpPr>
            <p:nvPr/>
          </p:nvSpPr>
          <p:spPr bwMode="auto">
            <a:xfrm>
              <a:off x="4244" y="672"/>
              <a:ext cx="556" cy="480"/>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Yield strength </a:t>
              </a:r>
              <a:r>
                <a:rPr lang="en-US" sz="1600" b="1" dirty="0" err="1">
                  <a:solidFill>
                    <a:schemeClr val="tx2">
                      <a:lumMod val="95000"/>
                      <a:lumOff val="5000"/>
                    </a:schemeClr>
                  </a:solidFill>
                  <a:latin typeface="+mj-lt"/>
                </a:rPr>
                <a:t>MPa</a:t>
              </a:r>
              <a:r>
                <a:rPr lang="en-US" sz="1600" b="1" dirty="0">
                  <a:solidFill>
                    <a:schemeClr val="tx2">
                      <a:lumMod val="95000"/>
                      <a:lumOff val="5000"/>
                    </a:schemeClr>
                  </a:solidFill>
                  <a:latin typeface="+mj-lt"/>
                </a:rPr>
                <a:t> (min</a:t>
              </a:r>
              <a:r>
                <a:rPr lang="en-US" sz="1600" b="1" dirty="0" smtClean="0">
                  <a:solidFill>
                    <a:schemeClr val="tx2">
                      <a:lumMod val="95000"/>
                      <a:lumOff val="5000"/>
                    </a:schemeClr>
                  </a:solidFill>
                  <a:latin typeface="+mj-lt"/>
                </a:rPr>
                <a:t>)</a:t>
              </a:r>
              <a:endParaRPr lang="en-US" sz="1600" b="1" dirty="0">
                <a:solidFill>
                  <a:schemeClr val="tx2">
                    <a:lumMod val="95000"/>
                    <a:lumOff val="5000"/>
                  </a:schemeClr>
                </a:solidFill>
                <a:latin typeface="+mj-lt"/>
              </a:endParaRPr>
            </a:p>
          </p:txBody>
        </p:sp>
        <p:sp>
          <p:nvSpPr>
            <p:cNvPr id="30" name="Text Box 29"/>
            <p:cNvSpPr txBox="1">
              <a:spLocks noChangeArrowheads="1"/>
            </p:cNvSpPr>
            <p:nvPr/>
          </p:nvSpPr>
          <p:spPr bwMode="auto">
            <a:xfrm>
              <a:off x="3120" y="826"/>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Ni</a:t>
              </a:r>
              <a:r>
                <a:rPr lang="en-US" sz="1600" b="1" baseline="30000" dirty="0">
                  <a:solidFill>
                    <a:schemeClr val="tx2">
                      <a:lumMod val="95000"/>
                      <a:lumOff val="5000"/>
                    </a:schemeClr>
                  </a:solidFill>
                  <a:latin typeface="+mj-lt"/>
                </a:rPr>
                <a:t>c</a:t>
              </a:r>
              <a:endParaRPr lang="en-US" sz="1600" b="1" dirty="0">
                <a:solidFill>
                  <a:schemeClr val="tx2">
                    <a:lumMod val="95000"/>
                    <a:lumOff val="5000"/>
                  </a:schemeClr>
                </a:solidFill>
                <a:latin typeface="+mj-lt"/>
              </a:endParaRPr>
            </a:p>
          </p:txBody>
        </p:sp>
        <p:sp>
          <p:nvSpPr>
            <p:cNvPr id="31" name="Text Box 30"/>
            <p:cNvSpPr txBox="1">
              <a:spLocks noChangeArrowheads="1"/>
            </p:cNvSpPr>
            <p:nvPr/>
          </p:nvSpPr>
          <p:spPr bwMode="auto">
            <a:xfrm>
              <a:off x="2832" y="826"/>
              <a:ext cx="288" cy="173"/>
            </a:xfrm>
            <a:prstGeom prst="rect">
              <a:avLst/>
            </a:prstGeom>
            <a:noFill/>
            <a:ln w="9525">
              <a:noFill/>
              <a:miter lim="800000"/>
              <a:headEnd/>
              <a:tailEnd/>
            </a:ln>
          </p:spPr>
          <p:txBody>
            <a:bodyPr/>
            <a:lstStyle/>
            <a:p>
              <a:pPr algn="ctr"/>
              <a:r>
                <a:rPr lang="en-US" sz="1600" b="1" dirty="0" err="1">
                  <a:solidFill>
                    <a:schemeClr val="tx2">
                      <a:lumMod val="95000"/>
                      <a:lumOff val="5000"/>
                    </a:schemeClr>
                  </a:solidFill>
                  <a:latin typeface="+mj-lt"/>
                </a:rPr>
                <a:t>Cr</a:t>
              </a:r>
              <a:r>
                <a:rPr lang="en-US" sz="1600" b="1" baseline="30000" dirty="0" err="1">
                  <a:solidFill>
                    <a:schemeClr val="tx2">
                      <a:lumMod val="95000"/>
                      <a:lumOff val="5000"/>
                    </a:schemeClr>
                  </a:solidFill>
                  <a:latin typeface="+mj-lt"/>
                </a:rPr>
                <a:t>c</a:t>
              </a:r>
              <a:endParaRPr lang="en-US" sz="1600" b="1" dirty="0">
                <a:solidFill>
                  <a:schemeClr val="tx2">
                    <a:lumMod val="95000"/>
                    <a:lumOff val="5000"/>
                  </a:schemeClr>
                </a:solidFill>
                <a:latin typeface="+mj-lt"/>
              </a:endParaRPr>
            </a:p>
          </p:txBody>
        </p:sp>
        <p:sp>
          <p:nvSpPr>
            <p:cNvPr id="32" name="Text Box 31"/>
            <p:cNvSpPr txBox="1">
              <a:spLocks noChangeArrowheads="1"/>
            </p:cNvSpPr>
            <p:nvPr/>
          </p:nvSpPr>
          <p:spPr bwMode="auto">
            <a:xfrm>
              <a:off x="4725" y="679"/>
              <a:ext cx="576" cy="480"/>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Tensile</a:t>
              </a:r>
            </a:p>
            <a:p>
              <a:pPr algn="ctr"/>
              <a:r>
                <a:rPr lang="en-US" sz="1600" b="1" dirty="0">
                  <a:solidFill>
                    <a:schemeClr val="tx2">
                      <a:lumMod val="95000"/>
                      <a:lumOff val="5000"/>
                    </a:schemeClr>
                  </a:solidFill>
                  <a:latin typeface="+mj-lt"/>
                </a:rPr>
                <a:t>strength </a:t>
              </a:r>
              <a:r>
                <a:rPr lang="en-US" sz="1600" b="1" dirty="0" err="1">
                  <a:solidFill>
                    <a:schemeClr val="tx2">
                      <a:lumMod val="95000"/>
                      <a:lumOff val="5000"/>
                    </a:schemeClr>
                  </a:solidFill>
                  <a:latin typeface="+mj-lt"/>
                </a:rPr>
                <a:t>MPa</a:t>
              </a:r>
              <a:r>
                <a:rPr lang="en-US" sz="1600" b="1" dirty="0">
                  <a:solidFill>
                    <a:schemeClr val="tx2">
                      <a:lumMod val="95000"/>
                      <a:lumOff val="5000"/>
                    </a:schemeClr>
                  </a:solidFill>
                  <a:latin typeface="+mj-lt"/>
                </a:rPr>
                <a:t> (min</a:t>
              </a:r>
              <a:r>
                <a:rPr lang="en-US" sz="1600" b="1" dirty="0" smtClean="0">
                  <a:solidFill>
                    <a:schemeClr val="tx2">
                      <a:lumMod val="95000"/>
                      <a:lumOff val="5000"/>
                    </a:schemeClr>
                  </a:solidFill>
                  <a:latin typeface="+mj-lt"/>
                </a:rPr>
                <a:t>)</a:t>
              </a:r>
              <a:endParaRPr lang="en-US" sz="1600" b="1" dirty="0">
                <a:solidFill>
                  <a:schemeClr val="tx2">
                    <a:lumMod val="95000"/>
                    <a:lumOff val="5000"/>
                  </a:schemeClr>
                </a:solidFill>
                <a:latin typeface="+mj-lt"/>
              </a:endParaRPr>
            </a:p>
          </p:txBody>
        </p:sp>
        <p:sp>
          <p:nvSpPr>
            <p:cNvPr id="33" name="Text Box 32"/>
            <p:cNvSpPr txBox="1">
              <a:spLocks noChangeArrowheads="1"/>
            </p:cNvSpPr>
            <p:nvPr/>
          </p:nvSpPr>
          <p:spPr bwMode="auto">
            <a:xfrm>
              <a:off x="5242" y="672"/>
              <a:ext cx="518" cy="365"/>
            </a:xfrm>
            <a:prstGeom prst="rect">
              <a:avLst/>
            </a:prstGeom>
            <a:noFill/>
            <a:ln w="9525">
              <a:noFill/>
              <a:miter lim="800000"/>
              <a:headEnd/>
              <a:tailEnd/>
            </a:ln>
          </p:spPr>
          <p:txBody>
            <a:bodyPr/>
            <a:lstStyle/>
            <a:p>
              <a:pPr algn="ctr"/>
              <a:r>
                <a:rPr lang="en-US" sz="1600" b="1" dirty="0" err="1">
                  <a:solidFill>
                    <a:schemeClr val="tx2">
                      <a:lumMod val="95000"/>
                      <a:lumOff val="5000"/>
                    </a:schemeClr>
                  </a:solidFill>
                  <a:latin typeface="+mj-lt"/>
                </a:rPr>
                <a:t>Elong</a:t>
              </a:r>
              <a:endParaRPr lang="en-US" sz="1600" b="1" dirty="0">
                <a:solidFill>
                  <a:schemeClr val="tx2">
                    <a:lumMod val="95000"/>
                    <a:lumOff val="5000"/>
                  </a:schemeClr>
                </a:solidFill>
                <a:latin typeface="+mj-lt"/>
              </a:endParaRPr>
            </a:p>
            <a:p>
              <a:pPr algn="ctr"/>
              <a:r>
                <a:rPr lang="en-US" sz="1600" b="1" dirty="0">
                  <a:solidFill>
                    <a:schemeClr val="tx2">
                      <a:lumMod val="95000"/>
                      <a:lumOff val="5000"/>
                    </a:schemeClr>
                  </a:solidFill>
                  <a:latin typeface="+mj-lt"/>
                </a:rPr>
                <a:t>%</a:t>
              </a:r>
            </a:p>
            <a:p>
              <a:pPr algn="ctr"/>
              <a:r>
                <a:rPr lang="en-US" sz="1600" b="1" dirty="0">
                  <a:solidFill>
                    <a:schemeClr val="tx2">
                      <a:lumMod val="95000"/>
                      <a:lumOff val="5000"/>
                    </a:schemeClr>
                  </a:solidFill>
                  <a:latin typeface="+mj-lt"/>
                </a:rPr>
                <a:t>(min</a:t>
              </a:r>
              <a:r>
                <a:rPr lang="en-US" sz="1600" b="1" dirty="0" smtClean="0">
                  <a:solidFill>
                    <a:schemeClr val="tx2">
                      <a:lumMod val="95000"/>
                      <a:lumOff val="5000"/>
                    </a:schemeClr>
                  </a:solidFill>
                  <a:latin typeface="+mj-lt"/>
                </a:rPr>
                <a:t>)</a:t>
              </a:r>
              <a:endParaRPr lang="en-US" sz="1600" b="1" dirty="0">
                <a:solidFill>
                  <a:schemeClr val="tx2">
                    <a:lumMod val="95000"/>
                    <a:lumOff val="5000"/>
                  </a:schemeClr>
                </a:solidFill>
                <a:latin typeface="+mj-lt"/>
              </a:endParaRPr>
            </a:p>
          </p:txBody>
        </p:sp>
        <p:sp>
          <p:nvSpPr>
            <p:cNvPr id="34" name="Text Box 33"/>
            <p:cNvSpPr txBox="1">
              <a:spLocks noChangeArrowheads="1"/>
            </p:cNvSpPr>
            <p:nvPr/>
          </p:nvSpPr>
          <p:spPr bwMode="auto">
            <a:xfrm>
              <a:off x="1091" y="1228"/>
              <a:ext cx="57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430</a:t>
              </a:r>
            </a:p>
          </p:txBody>
        </p:sp>
        <p:sp>
          <p:nvSpPr>
            <p:cNvPr id="35" name="Text Box 34"/>
            <p:cNvSpPr txBox="1">
              <a:spLocks noChangeArrowheads="1"/>
            </p:cNvSpPr>
            <p:nvPr/>
          </p:nvSpPr>
          <p:spPr bwMode="auto">
            <a:xfrm>
              <a:off x="1512" y="1193"/>
              <a:ext cx="57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S43000</a:t>
              </a:r>
            </a:p>
          </p:txBody>
        </p:sp>
        <p:sp>
          <p:nvSpPr>
            <p:cNvPr id="36" name="Text Box 35"/>
            <p:cNvSpPr txBox="1">
              <a:spLocks noChangeArrowheads="1"/>
            </p:cNvSpPr>
            <p:nvPr/>
          </p:nvSpPr>
          <p:spPr bwMode="auto">
            <a:xfrm>
              <a:off x="2213" y="1237"/>
              <a:ext cx="57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Ferritic</a:t>
              </a:r>
            </a:p>
          </p:txBody>
        </p:sp>
        <p:sp>
          <p:nvSpPr>
            <p:cNvPr id="37" name="Text Box 36"/>
            <p:cNvSpPr txBox="1">
              <a:spLocks noChangeArrowheads="1"/>
            </p:cNvSpPr>
            <p:nvPr/>
          </p:nvSpPr>
          <p:spPr bwMode="auto">
            <a:xfrm>
              <a:off x="3909" y="1235"/>
              <a:ext cx="432" cy="249"/>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0.12</a:t>
              </a:r>
            </a:p>
          </p:txBody>
        </p:sp>
        <p:sp>
          <p:nvSpPr>
            <p:cNvPr id="38" name="Text Box 37"/>
            <p:cNvSpPr txBox="1">
              <a:spLocks noChangeArrowheads="1"/>
            </p:cNvSpPr>
            <p:nvPr/>
          </p:nvSpPr>
          <p:spPr bwMode="auto">
            <a:xfrm>
              <a:off x="4369" y="1229"/>
              <a:ext cx="412" cy="288"/>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205</a:t>
              </a:r>
            </a:p>
          </p:txBody>
        </p:sp>
        <p:sp>
          <p:nvSpPr>
            <p:cNvPr id="39" name="Text Box 38"/>
            <p:cNvSpPr txBox="1">
              <a:spLocks noChangeArrowheads="1"/>
            </p:cNvSpPr>
            <p:nvPr/>
          </p:nvSpPr>
          <p:spPr bwMode="auto">
            <a:xfrm>
              <a:off x="2832" y="1227"/>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17</a:t>
              </a:r>
            </a:p>
          </p:txBody>
        </p:sp>
        <p:sp>
          <p:nvSpPr>
            <p:cNvPr id="40" name="Text Box 39"/>
            <p:cNvSpPr txBox="1">
              <a:spLocks noChangeArrowheads="1"/>
            </p:cNvSpPr>
            <p:nvPr/>
          </p:nvSpPr>
          <p:spPr bwMode="auto">
            <a:xfrm>
              <a:off x="4857" y="1229"/>
              <a:ext cx="411" cy="233"/>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450</a:t>
              </a:r>
            </a:p>
          </p:txBody>
        </p:sp>
        <p:sp>
          <p:nvSpPr>
            <p:cNvPr id="41" name="Text Box 40"/>
            <p:cNvSpPr txBox="1">
              <a:spLocks noChangeArrowheads="1"/>
            </p:cNvSpPr>
            <p:nvPr/>
          </p:nvSpPr>
          <p:spPr bwMode="auto">
            <a:xfrm>
              <a:off x="5234" y="1236"/>
              <a:ext cx="470" cy="192"/>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22</a:t>
              </a:r>
            </a:p>
          </p:txBody>
        </p:sp>
        <p:sp>
          <p:nvSpPr>
            <p:cNvPr id="42" name="Text Box 41"/>
            <p:cNvSpPr txBox="1">
              <a:spLocks noChangeArrowheads="1"/>
            </p:cNvSpPr>
            <p:nvPr/>
          </p:nvSpPr>
          <p:spPr bwMode="auto">
            <a:xfrm>
              <a:off x="1091" y="1474"/>
              <a:ext cx="57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420</a:t>
              </a:r>
            </a:p>
          </p:txBody>
        </p:sp>
        <p:sp>
          <p:nvSpPr>
            <p:cNvPr id="43" name="Text Box 42"/>
            <p:cNvSpPr txBox="1">
              <a:spLocks noChangeArrowheads="1"/>
            </p:cNvSpPr>
            <p:nvPr/>
          </p:nvSpPr>
          <p:spPr bwMode="auto">
            <a:xfrm>
              <a:off x="1564" y="1474"/>
              <a:ext cx="553"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S42000</a:t>
              </a:r>
            </a:p>
          </p:txBody>
        </p:sp>
        <p:sp>
          <p:nvSpPr>
            <p:cNvPr id="44" name="Text Box 43"/>
            <p:cNvSpPr txBox="1">
              <a:spLocks noChangeArrowheads="1"/>
            </p:cNvSpPr>
            <p:nvPr/>
          </p:nvSpPr>
          <p:spPr bwMode="auto">
            <a:xfrm>
              <a:off x="2168" y="1473"/>
              <a:ext cx="81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Martensitic</a:t>
              </a:r>
            </a:p>
          </p:txBody>
        </p:sp>
        <p:sp>
          <p:nvSpPr>
            <p:cNvPr id="45" name="Text Box 44"/>
            <p:cNvSpPr txBox="1">
              <a:spLocks noChangeArrowheads="1"/>
            </p:cNvSpPr>
            <p:nvPr/>
          </p:nvSpPr>
          <p:spPr bwMode="auto">
            <a:xfrm>
              <a:off x="3909" y="1418"/>
              <a:ext cx="432" cy="249"/>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0.15</a:t>
              </a:r>
            </a:p>
            <a:p>
              <a:pPr algn="ctr"/>
              <a:r>
                <a:rPr lang="en-US" sz="1600" b="1" dirty="0">
                  <a:solidFill>
                    <a:schemeClr val="tx2">
                      <a:lumMod val="95000"/>
                      <a:lumOff val="5000"/>
                    </a:schemeClr>
                  </a:solidFill>
                  <a:latin typeface="+mj-lt"/>
                </a:rPr>
                <a:t>(min)</a:t>
              </a:r>
            </a:p>
          </p:txBody>
        </p:sp>
        <p:sp>
          <p:nvSpPr>
            <p:cNvPr id="46" name="Text Box 45"/>
            <p:cNvSpPr txBox="1">
              <a:spLocks noChangeArrowheads="1"/>
            </p:cNvSpPr>
            <p:nvPr/>
          </p:nvSpPr>
          <p:spPr bwMode="auto">
            <a:xfrm>
              <a:off x="4341" y="1474"/>
              <a:ext cx="412" cy="288"/>
            </a:xfrm>
            <a:prstGeom prst="rect">
              <a:avLst/>
            </a:prstGeom>
            <a:noFill/>
            <a:ln w="9525">
              <a:noFill/>
              <a:miter lim="800000"/>
              <a:headEnd/>
              <a:tailEnd/>
            </a:ln>
          </p:spPr>
          <p:txBody>
            <a:bodyPr/>
            <a:lstStyle/>
            <a:p>
              <a:r>
                <a:rPr lang="en-US" sz="1600" b="1" dirty="0" smtClean="0">
                  <a:solidFill>
                    <a:schemeClr val="tx2">
                      <a:lumMod val="95000"/>
                      <a:lumOff val="5000"/>
                    </a:schemeClr>
                  </a:solidFill>
                  <a:latin typeface="+mj-lt"/>
                </a:rPr>
                <a:t>1480</a:t>
              </a:r>
              <a:endParaRPr lang="en-US" sz="2000" b="1" baseline="30000" dirty="0">
                <a:solidFill>
                  <a:schemeClr val="tx2">
                    <a:lumMod val="95000"/>
                    <a:lumOff val="5000"/>
                  </a:schemeClr>
                </a:solidFill>
                <a:latin typeface="+mj-lt"/>
              </a:endParaRPr>
            </a:p>
          </p:txBody>
        </p:sp>
        <p:sp>
          <p:nvSpPr>
            <p:cNvPr id="47" name="Text Box 46"/>
            <p:cNvSpPr txBox="1">
              <a:spLocks noChangeArrowheads="1"/>
            </p:cNvSpPr>
            <p:nvPr/>
          </p:nvSpPr>
          <p:spPr bwMode="auto">
            <a:xfrm>
              <a:off x="2832" y="1466"/>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13</a:t>
              </a:r>
            </a:p>
          </p:txBody>
        </p:sp>
        <p:sp>
          <p:nvSpPr>
            <p:cNvPr id="48" name="Text Box 47"/>
            <p:cNvSpPr txBox="1">
              <a:spLocks noChangeArrowheads="1"/>
            </p:cNvSpPr>
            <p:nvPr/>
          </p:nvSpPr>
          <p:spPr bwMode="auto">
            <a:xfrm>
              <a:off x="4836" y="1468"/>
              <a:ext cx="411" cy="233"/>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1720</a:t>
              </a:r>
            </a:p>
          </p:txBody>
        </p:sp>
        <p:sp>
          <p:nvSpPr>
            <p:cNvPr id="49" name="Text Box 48"/>
            <p:cNvSpPr txBox="1">
              <a:spLocks noChangeArrowheads="1"/>
            </p:cNvSpPr>
            <p:nvPr/>
          </p:nvSpPr>
          <p:spPr bwMode="auto">
            <a:xfrm>
              <a:off x="5234" y="1468"/>
              <a:ext cx="470" cy="192"/>
            </a:xfrm>
            <a:prstGeom prst="rect">
              <a:avLst/>
            </a:prstGeom>
            <a:noFill/>
            <a:ln w="9525">
              <a:noFill/>
              <a:miter lim="800000"/>
              <a:headEnd/>
              <a:tailEnd/>
            </a:ln>
          </p:spPr>
          <p:txBody>
            <a:bodyPr/>
            <a:lstStyle/>
            <a:p>
              <a:pPr algn="ctr"/>
              <a:r>
                <a:rPr lang="en-US" sz="1600" b="1" dirty="0" smtClean="0">
                  <a:solidFill>
                    <a:schemeClr val="tx2">
                      <a:lumMod val="95000"/>
                      <a:lumOff val="5000"/>
                    </a:schemeClr>
                  </a:solidFill>
                  <a:latin typeface="+mj-lt"/>
                </a:rPr>
                <a:t>8</a:t>
              </a:r>
              <a:endParaRPr lang="en-US" sz="2000" b="1" baseline="30000" dirty="0">
                <a:solidFill>
                  <a:schemeClr val="tx2">
                    <a:lumMod val="95000"/>
                    <a:lumOff val="5000"/>
                  </a:schemeClr>
                </a:solidFill>
                <a:latin typeface="+mj-lt"/>
              </a:endParaRPr>
            </a:p>
          </p:txBody>
        </p:sp>
        <p:sp>
          <p:nvSpPr>
            <p:cNvPr id="50" name="Text Box 49"/>
            <p:cNvSpPr txBox="1">
              <a:spLocks noChangeArrowheads="1"/>
            </p:cNvSpPr>
            <p:nvPr/>
          </p:nvSpPr>
          <p:spPr bwMode="auto">
            <a:xfrm>
              <a:off x="1091" y="1728"/>
              <a:ext cx="57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304</a:t>
              </a:r>
            </a:p>
          </p:txBody>
        </p:sp>
        <p:sp>
          <p:nvSpPr>
            <p:cNvPr id="51" name="Text Box 50"/>
            <p:cNvSpPr txBox="1">
              <a:spLocks noChangeArrowheads="1"/>
            </p:cNvSpPr>
            <p:nvPr/>
          </p:nvSpPr>
          <p:spPr bwMode="auto">
            <a:xfrm>
              <a:off x="1559" y="1715"/>
              <a:ext cx="553"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S30400</a:t>
              </a:r>
            </a:p>
          </p:txBody>
        </p:sp>
        <p:sp>
          <p:nvSpPr>
            <p:cNvPr id="52" name="Text Box 51"/>
            <p:cNvSpPr txBox="1">
              <a:spLocks noChangeArrowheads="1"/>
            </p:cNvSpPr>
            <p:nvPr/>
          </p:nvSpPr>
          <p:spPr bwMode="auto">
            <a:xfrm>
              <a:off x="2168" y="1728"/>
              <a:ext cx="81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Austenitic</a:t>
              </a:r>
            </a:p>
          </p:txBody>
        </p:sp>
        <p:sp>
          <p:nvSpPr>
            <p:cNvPr id="53" name="Text Box 52"/>
            <p:cNvSpPr txBox="1">
              <a:spLocks noChangeArrowheads="1"/>
            </p:cNvSpPr>
            <p:nvPr/>
          </p:nvSpPr>
          <p:spPr bwMode="auto">
            <a:xfrm>
              <a:off x="3909" y="1728"/>
              <a:ext cx="432" cy="249"/>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0.08</a:t>
              </a:r>
            </a:p>
            <a:p>
              <a:pPr algn="ctr"/>
              <a:endParaRPr lang="en-US" sz="1600" b="1" dirty="0">
                <a:solidFill>
                  <a:schemeClr val="tx2">
                    <a:lumMod val="95000"/>
                    <a:lumOff val="5000"/>
                  </a:schemeClr>
                </a:solidFill>
                <a:latin typeface="+mj-lt"/>
              </a:endParaRPr>
            </a:p>
          </p:txBody>
        </p:sp>
        <p:sp>
          <p:nvSpPr>
            <p:cNvPr id="54" name="Text Box 53"/>
            <p:cNvSpPr txBox="1">
              <a:spLocks noChangeArrowheads="1"/>
            </p:cNvSpPr>
            <p:nvPr/>
          </p:nvSpPr>
          <p:spPr bwMode="auto">
            <a:xfrm>
              <a:off x="4388" y="1728"/>
              <a:ext cx="412" cy="288"/>
            </a:xfrm>
            <a:prstGeom prst="rect">
              <a:avLst/>
            </a:prstGeom>
            <a:noFill/>
            <a:ln w="9525">
              <a:noFill/>
              <a:miter lim="800000"/>
              <a:headEnd/>
              <a:tailEnd/>
            </a:ln>
          </p:spPr>
          <p:txBody>
            <a:bodyPr/>
            <a:lstStyle/>
            <a:p>
              <a:r>
                <a:rPr lang="en-US" sz="1600" b="1">
                  <a:solidFill>
                    <a:schemeClr val="tx2">
                      <a:lumMod val="95000"/>
                      <a:lumOff val="5000"/>
                    </a:schemeClr>
                  </a:solidFill>
                  <a:latin typeface="+mj-lt"/>
                </a:rPr>
                <a:t>205</a:t>
              </a:r>
              <a:endParaRPr lang="en-US" sz="2000" b="1" baseline="30000">
                <a:solidFill>
                  <a:schemeClr val="tx2">
                    <a:lumMod val="95000"/>
                    <a:lumOff val="5000"/>
                  </a:schemeClr>
                </a:solidFill>
                <a:latin typeface="+mj-lt"/>
              </a:endParaRPr>
            </a:p>
          </p:txBody>
        </p:sp>
        <p:sp>
          <p:nvSpPr>
            <p:cNvPr id="55" name="Text Box 54"/>
            <p:cNvSpPr txBox="1">
              <a:spLocks noChangeArrowheads="1"/>
            </p:cNvSpPr>
            <p:nvPr/>
          </p:nvSpPr>
          <p:spPr bwMode="auto">
            <a:xfrm>
              <a:off x="2832" y="1728"/>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18</a:t>
              </a:r>
            </a:p>
          </p:txBody>
        </p:sp>
        <p:sp>
          <p:nvSpPr>
            <p:cNvPr id="56" name="Text Box 55"/>
            <p:cNvSpPr txBox="1">
              <a:spLocks noChangeArrowheads="1"/>
            </p:cNvSpPr>
            <p:nvPr/>
          </p:nvSpPr>
          <p:spPr bwMode="auto">
            <a:xfrm>
              <a:off x="4878" y="1714"/>
              <a:ext cx="411" cy="233"/>
            </a:xfrm>
            <a:prstGeom prst="rect">
              <a:avLst/>
            </a:prstGeom>
            <a:noFill/>
            <a:ln w="9525">
              <a:noFill/>
              <a:miter lim="800000"/>
              <a:headEnd/>
              <a:tailEnd/>
            </a:ln>
          </p:spPr>
          <p:txBody>
            <a:bodyPr/>
            <a:lstStyle/>
            <a:p>
              <a:r>
                <a:rPr lang="en-US" sz="1600" b="1">
                  <a:solidFill>
                    <a:schemeClr val="tx2">
                      <a:lumMod val="95000"/>
                      <a:lumOff val="5000"/>
                    </a:schemeClr>
                  </a:solidFill>
                  <a:latin typeface="+mj-lt"/>
                </a:rPr>
                <a:t>515</a:t>
              </a:r>
            </a:p>
          </p:txBody>
        </p:sp>
        <p:sp>
          <p:nvSpPr>
            <p:cNvPr id="57" name="Text Box 56"/>
            <p:cNvSpPr txBox="1">
              <a:spLocks noChangeArrowheads="1"/>
            </p:cNvSpPr>
            <p:nvPr/>
          </p:nvSpPr>
          <p:spPr bwMode="auto">
            <a:xfrm>
              <a:off x="5234" y="1728"/>
              <a:ext cx="470" cy="192"/>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40</a:t>
              </a:r>
              <a:endParaRPr lang="en-US" sz="2000" b="1" baseline="30000" dirty="0">
                <a:solidFill>
                  <a:schemeClr val="tx2">
                    <a:lumMod val="95000"/>
                    <a:lumOff val="5000"/>
                  </a:schemeClr>
                </a:solidFill>
                <a:latin typeface="+mj-lt"/>
              </a:endParaRPr>
            </a:p>
          </p:txBody>
        </p:sp>
        <p:sp>
          <p:nvSpPr>
            <p:cNvPr id="58" name="Text Box 57"/>
            <p:cNvSpPr txBox="1">
              <a:spLocks noChangeArrowheads="1"/>
            </p:cNvSpPr>
            <p:nvPr/>
          </p:nvSpPr>
          <p:spPr bwMode="auto">
            <a:xfrm>
              <a:off x="3120" y="1728"/>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9</a:t>
              </a:r>
            </a:p>
          </p:txBody>
        </p:sp>
        <p:sp>
          <p:nvSpPr>
            <p:cNvPr id="59" name="Text Box 58"/>
            <p:cNvSpPr txBox="1">
              <a:spLocks noChangeArrowheads="1"/>
            </p:cNvSpPr>
            <p:nvPr/>
          </p:nvSpPr>
          <p:spPr bwMode="auto">
            <a:xfrm>
              <a:off x="1056" y="1913"/>
              <a:ext cx="57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304L</a:t>
              </a:r>
            </a:p>
          </p:txBody>
        </p:sp>
        <p:sp>
          <p:nvSpPr>
            <p:cNvPr id="60" name="Text Box 59"/>
            <p:cNvSpPr txBox="1">
              <a:spLocks noChangeArrowheads="1"/>
            </p:cNvSpPr>
            <p:nvPr/>
          </p:nvSpPr>
          <p:spPr bwMode="auto">
            <a:xfrm>
              <a:off x="1565" y="1913"/>
              <a:ext cx="553"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S30403</a:t>
              </a:r>
            </a:p>
          </p:txBody>
        </p:sp>
        <p:sp>
          <p:nvSpPr>
            <p:cNvPr id="61" name="Text Box 60"/>
            <p:cNvSpPr txBox="1">
              <a:spLocks noChangeArrowheads="1"/>
            </p:cNvSpPr>
            <p:nvPr/>
          </p:nvSpPr>
          <p:spPr bwMode="auto">
            <a:xfrm>
              <a:off x="2169" y="1913"/>
              <a:ext cx="81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Austenitic</a:t>
              </a:r>
            </a:p>
          </p:txBody>
        </p:sp>
        <p:sp>
          <p:nvSpPr>
            <p:cNvPr id="62" name="Text Box 61"/>
            <p:cNvSpPr txBox="1">
              <a:spLocks noChangeArrowheads="1"/>
            </p:cNvSpPr>
            <p:nvPr/>
          </p:nvSpPr>
          <p:spPr bwMode="auto">
            <a:xfrm>
              <a:off x="3910" y="1913"/>
              <a:ext cx="432" cy="249"/>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0.03</a:t>
              </a:r>
            </a:p>
            <a:p>
              <a:pPr algn="ctr"/>
              <a:endParaRPr lang="en-US" sz="1600" b="1" dirty="0">
                <a:solidFill>
                  <a:schemeClr val="tx2">
                    <a:lumMod val="95000"/>
                    <a:lumOff val="5000"/>
                  </a:schemeClr>
                </a:solidFill>
                <a:latin typeface="+mj-lt"/>
              </a:endParaRPr>
            </a:p>
          </p:txBody>
        </p:sp>
        <p:sp>
          <p:nvSpPr>
            <p:cNvPr id="63" name="Text Box 62"/>
            <p:cNvSpPr txBox="1">
              <a:spLocks noChangeArrowheads="1"/>
            </p:cNvSpPr>
            <p:nvPr/>
          </p:nvSpPr>
          <p:spPr bwMode="auto">
            <a:xfrm>
              <a:off x="4389" y="1913"/>
              <a:ext cx="412" cy="288"/>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170</a:t>
              </a:r>
              <a:endParaRPr lang="en-US" sz="2000" b="1" baseline="30000" dirty="0">
                <a:solidFill>
                  <a:schemeClr val="tx2">
                    <a:lumMod val="95000"/>
                    <a:lumOff val="5000"/>
                  </a:schemeClr>
                </a:solidFill>
                <a:latin typeface="+mj-lt"/>
              </a:endParaRPr>
            </a:p>
          </p:txBody>
        </p:sp>
        <p:sp>
          <p:nvSpPr>
            <p:cNvPr id="64" name="Text Box 63"/>
            <p:cNvSpPr txBox="1">
              <a:spLocks noChangeArrowheads="1"/>
            </p:cNvSpPr>
            <p:nvPr/>
          </p:nvSpPr>
          <p:spPr bwMode="auto">
            <a:xfrm>
              <a:off x="2833" y="1913"/>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18</a:t>
              </a:r>
            </a:p>
          </p:txBody>
        </p:sp>
        <p:sp>
          <p:nvSpPr>
            <p:cNvPr id="65" name="Text Box 64"/>
            <p:cNvSpPr txBox="1">
              <a:spLocks noChangeArrowheads="1"/>
            </p:cNvSpPr>
            <p:nvPr/>
          </p:nvSpPr>
          <p:spPr bwMode="auto">
            <a:xfrm>
              <a:off x="4879" y="1899"/>
              <a:ext cx="411" cy="233"/>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485</a:t>
              </a:r>
            </a:p>
          </p:txBody>
        </p:sp>
        <p:sp>
          <p:nvSpPr>
            <p:cNvPr id="66" name="Text Box 65"/>
            <p:cNvSpPr txBox="1">
              <a:spLocks noChangeArrowheads="1"/>
            </p:cNvSpPr>
            <p:nvPr/>
          </p:nvSpPr>
          <p:spPr bwMode="auto">
            <a:xfrm>
              <a:off x="5247" y="1920"/>
              <a:ext cx="458" cy="186"/>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40</a:t>
              </a:r>
              <a:endParaRPr lang="en-US" sz="2000" b="1" baseline="30000" dirty="0">
                <a:solidFill>
                  <a:schemeClr val="tx2">
                    <a:lumMod val="95000"/>
                    <a:lumOff val="5000"/>
                  </a:schemeClr>
                </a:solidFill>
                <a:latin typeface="+mj-lt"/>
              </a:endParaRPr>
            </a:p>
          </p:txBody>
        </p:sp>
        <p:sp>
          <p:nvSpPr>
            <p:cNvPr id="67" name="Text Box 66"/>
            <p:cNvSpPr txBox="1">
              <a:spLocks noChangeArrowheads="1"/>
            </p:cNvSpPr>
            <p:nvPr/>
          </p:nvSpPr>
          <p:spPr bwMode="auto">
            <a:xfrm>
              <a:off x="3121" y="1913"/>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9</a:t>
              </a:r>
            </a:p>
          </p:txBody>
        </p:sp>
        <p:sp>
          <p:nvSpPr>
            <p:cNvPr id="68" name="Text Box 67"/>
            <p:cNvSpPr txBox="1">
              <a:spLocks noChangeArrowheads="1"/>
            </p:cNvSpPr>
            <p:nvPr/>
          </p:nvSpPr>
          <p:spPr bwMode="auto">
            <a:xfrm>
              <a:off x="1083" y="2112"/>
              <a:ext cx="57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316</a:t>
              </a:r>
            </a:p>
          </p:txBody>
        </p:sp>
        <p:sp>
          <p:nvSpPr>
            <p:cNvPr id="69" name="Text Box 68"/>
            <p:cNvSpPr txBox="1">
              <a:spLocks noChangeArrowheads="1"/>
            </p:cNvSpPr>
            <p:nvPr/>
          </p:nvSpPr>
          <p:spPr bwMode="auto">
            <a:xfrm>
              <a:off x="1565" y="2112"/>
              <a:ext cx="553"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S31600</a:t>
              </a:r>
            </a:p>
          </p:txBody>
        </p:sp>
        <p:sp>
          <p:nvSpPr>
            <p:cNvPr id="70" name="Text Box 69"/>
            <p:cNvSpPr txBox="1">
              <a:spLocks noChangeArrowheads="1"/>
            </p:cNvSpPr>
            <p:nvPr/>
          </p:nvSpPr>
          <p:spPr bwMode="auto">
            <a:xfrm>
              <a:off x="2169" y="2112"/>
              <a:ext cx="81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Austenitic</a:t>
              </a:r>
            </a:p>
          </p:txBody>
        </p:sp>
        <p:sp>
          <p:nvSpPr>
            <p:cNvPr id="71" name="Text Box 70"/>
            <p:cNvSpPr txBox="1">
              <a:spLocks noChangeArrowheads="1"/>
            </p:cNvSpPr>
            <p:nvPr/>
          </p:nvSpPr>
          <p:spPr bwMode="auto">
            <a:xfrm>
              <a:off x="3846" y="2112"/>
              <a:ext cx="496" cy="249"/>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0.08</a:t>
              </a:r>
            </a:p>
            <a:p>
              <a:pPr algn="ctr"/>
              <a:endParaRPr lang="en-US" sz="1600" b="1" dirty="0">
                <a:solidFill>
                  <a:schemeClr val="tx2">
                    <a:lumMod val="95000"/>
                    <a:lumOff val="5000"/>
                  </a:schemeClr>
                </a:solidFill>
                <a:latin typeface="+mj-lt"/>
              </a:endParaRPr>
            </a:p>
          </p:txBody>
        </p:sp>
        <p:sp>
          <p:nvSpPr>
            <p:cNvPr id="72" name="Text Box 71"/>
            <p:cNvSpPr txBox="1">
              <a:spLocks noChangeArrowheads="1"/>
            </p:cNvSpPr>
            <p:nvPr/>
          </p:nvSpPr>
          <p:spPr bwMode="auto">
            <a:xfrm>
              <a:off x="4389" y="2112"/>
              <a:ext cx="412" cy="288"/>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205</a:t>
              </a:r>
              <a:endParaRPr lang="en-US" sz="2000" b="1" baseline="30000" dirty="0">
                <a:solidFill>
                  <a:schemeClr val="tx2">
                    <a:lumMod val="95000"/>
                    <a:lumOff val="5000"/>
                  </a:schemeClr>
                </a:solidFill>
                <a:latin typeface="+mj-lt"/>
              </a:endParaRPr>
            </a:p>
          </p:txBody>
        </p:sp>
        <p:sp>
          <p:nvSpPr>
            <p:cNvPr id="73" name="Text Box 72"/>
            <p:cNvSpPr txBox="1">
              <a:spLocks noChangeArrowheads="1"/>
            </p:cNvSpPr>
            <p:nvPr/>
          </p:nvSpPr>
          <p:spPr bwMode="auto">
            <a:xfrm>
              <a:off x="2833" y="2112"/>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17</a:t>
              </a:r>
            </a:p>
          </p:txBody>
        </p:sp>
        <p:sp>
          <p:nvSpPr>
            <p:cNvPr id="74" name="Text Box 73"/>
            <p:cNvSpPr txBox="1">
              <a:spLocks noChangeArrowheads="1"/>
            </p:cNvSpPr>
            <p:nvPr/>
          </p:nvSpPr>
          <p:spPr bwMode="auto">
            <a:xfrm>
              <a:off x="4879" y="2098"/>
              <a:ext cx="411" cy="233"/>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515</a:t>
              </a:r>
            </a:p>
          </p:txBody>
        </p:sp>
        <p:sp>
          <p:nvSpPr>
            <p:cNvPr id="75" name="Text Box 74"/>
            <p:cNvSpPr txBox="1">
              <a:spLocks noChangeArrowheads="1"/>
            </p:cNvSpPr>
            <p:nvPr/>
          </p:nvSpPr>
          <p:spPr bwMode="auto">
            <a:xfrm>
              <a:off x="5235" y="2119"/>
              <a:ext cx="470" cy="192"/>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40</a:t>
              </a:r>
              <a:endParaRPr lang="en-US" sz="2000" b="1" baseline="30000" dirty="0">
                <a:solidFill>
                  <a:schemeClr val="tx2">
                    <a:lumMod val="95000"/>
                    <a:lumOff val="5000"/>
                  </a:schemeClr>
                </a:solidFill>
                <a:latin typeface="+mj-lt"/>
              </a:endParaRPr>
            </a:p>
          </p:txBody>
        </p:sp>
        <p:sp>
          <p:nvSpPr>
            <p:cNvPr id="76" name="Text Box 75"/>
            <p:cNvSpPr txBox="1">
              <a:spLocks noChangeArrowheads="1"/>
            </p:cNvSpPr>
            <p:nvPr/>
          </p:nvSpPr>
          <p:spPr bwMode="auto">
            <a:xfrm>
              <a:off x="3121" y="2112"/>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11</a:t>
              </a:r>
            </a:p>
          </p:txBody>
        </p:sp>
        <p:sp>
          <p:nvSpPr>
            <p:cNvPr id="77" name="Text Box 76"/>
            <p:cNvSpPr txBox="1">
              <a:spLocks noChangeArrowheads="1"/>
            </p:cNvSpPr>
            <p:nvPr/>
          </p:nvSpPr>
          <p:spPr bwMode="auto">
            <a:xfrm>
              <a:off x="3408" y="2112"/>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2.1</a:t>
              </a:r>
            </a:p>
          </p:txBody>
        </p:sp>
        <p:sp>
          <p:nvSpPr>
            <p:cNvPr id="78" name="Text Box 77"/>
            <p:cNvSpPr txBox="1">
              <a:spLocks noChangeArrowheads="1"/>
            </p:cNvSpPr>
            <p:nvPr/>
          </p:nvSpPr>
          <p:spPr bwMode="auto">
            <a:xfrm>
              <a:off x="1046" y="2323"/>
              <a:ext cx="57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316L</a:t>
              </a:r>
            </a:p>
          </p:txBody>
        </p:sp>
        <p:sp>
          <p:nvSpPr>
            <p:cNvPr id="79" name="Text Box 78"/>
            <p:cNvSpPr txBox="1">
              <a:spLocks noChangeArrowheads="1"/>
            </p:cNvSpPr>
            <p:nvPr/>
          </p:nvSpPr>
          <p:spPr bwMode="auto">
            <a:xfrm>
              <a:off x="1572" y="2338"/>
              <a:ext cx="553"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S31603</a:t>
              </a:r>
            </a:p>
          </p:txBody>
        </p:sp>
        <p:sp>
          <p:nvSpPr>
            <p:cNvPr id="80" name="Text Box 79"/>
            <p:cNvSpPr txBox="1">
              <a:spLocks noChangeArrowheads="1"/>
            </p:cNvSpPr>
            <p:nvPr/>
          </p:nvSpPr>
          <p:spPr bwMode="auto">
            <a:xfrm>
              <a:off x="2176" y="2338"/>
              <a:ext cx="81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Austenitic</a:t>
              </a:r>
            </a:p>
          </p:txBody>
        </p:sp>
        <p:sp>
          <p:nvSpPr>
            <p:cNvPr id="81" name="Text Box 80"/>
            <p:cNvSpPr txBox="1">
              <a:spLocks noChangeArrowheads="1"/>
            </p:cNvSpPr>
            <p:nvPr/>
          </p:nvSpPr>
          <p:spPr bwMode="auto">
            <a:xfrm>
              <a:off x="3917" y="2338"/>
              <a:ext cx="432" cy="249"/>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0.03</a:t>
              </a:r>
            </a:p>
            <a:p>
              <a:pPr algn="ctr"/>
              <a:endParaRPr lang="en-US" sz="1600" b="1" dirty="0">
                <a:solidFill>
                  <a:schemeClr val="tx2">
                    <a:lumMod val="95000"/>
                    <a:lumOff val="5000"/>
                  </a:schemeClr>
                </a:solidFill>
                <a:latin typeface="+mj-lt"/>
              </a:endParaRPr>
            </a:p>
          </p:txBody>
        </p:sp>
        <p:sp>
          <p:nvSpPr>
            <p:cNvPr id="82" name="Text Box 81"/>
            <p:cNvSpPr txBox="1">
              <a:spLocks noChangeArrowheads="1"/>
            </p:cNvSpPr>
            <p:nvPr/>
          </p:nvSpPr>
          <p:spPr bwMode="auto">
            <a:xfrm>
              <a:off x="4396" y="2338"/>
              <a:ext cx="412" cy="288"/>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170</a:t>
              </a:r>
              <a:endParaRPr lang="en-US" sz="2000" b="1" baseline="30000" dirty="0">
                <a:solidFill>
                  <a:schemeClr val="tx2">
                    <a:lumMod val="95000"/>
                    <a:lumOff val="5000"/>
                  </a:schemeClr>
                </a:solidFill>
                <a:latin typeface="+mj-lt"/>
              </a:endParaRPr>
            </a:p>
          </p:txBody>
        </p:sp>
        <p:sp>
          <p:nvSpPr>
            <p:cNvPr id="83" name="Text Box 82"/>
            <p:cNvSpPr txBox="1">
              <a:spLocks noChangeArrowheads="1"/>
            </p:cNvSpPr>
            <p:nvPr/>
          </p:nvSpPr>
          <p:spPr bwMode="auto">
            <a:xfrm>
              <a:off x="2840" y="2338"/>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17</a:t>
              </a:r>
            </a:p>
          </p:txBody>
        </p:sp>
        <p:sp>
          <p:nvSpPr>
            <p:cNvPr id="84" name="Text Box 83"/>
            <p:cNvSpPr txBox="1">
              <a:spLocks noChangeArrowheads="1"/>
            </p:cNvSpPr>
            <p:nvPr/>
          </p:nvSpPr>
          <p:spPr bwMode="auto">
            <a:xfrm>
              <a:off x="4886" y="2324"/>
              <a:ext cx="411" cy="233"/>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485</a:t>
              </a:r>
            </a:p>
          </p:txBody>
        </p:sp>
        <p:sp>
          <p:nvSpPr>
            <p:cNvPr id="85" name="Text Box 84"/>
            <p:cNvSpPr txBox="1">
              <a:spLocks noChangeArrowheads="1"/>
            </p:cNvSpPr>
            <p:nvPr/>
          </p:nvSpPr>
          <p:spPr bwMode="auto">
            <a:xfrm>
              <a:off x="5242" y="2345"/>
              <a:ext cx="470" cy="192"/>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40</a:t>
              </a:r>
              <a:endParaRPr lang="en-US" sz="2000" b="1" baseline="30000" dirty="0">
                <a:solidFill>
                  <a:schemeClr val="tx2">
                    <a:lumMod val="95000"/>
                    <a:lumOff val="5000"/>
                  </a:schemeClr>
                </a:solidFill>
                <a:latin typeface="+mj-lt"/>
              </a:endParaRPr>
            </a:p>
          </p:txBody>
        </p:sp>
        <p:sp>
          <p:nvSpPr>
            <p:cNvPr id="86" name="Text Box 85"/>
            <p:cNvSpPr txBox="1">
              <a:spLocks noChangeArrowheads="1"/>
            </p:cNvSpPr>
            <p:nvPr/>
          </p:nvSpPr>
          <p:spPr bwMode="auto">
            <a:xfrm>
              <a:off x="3128" y="2338"/>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11</a:t>
              </a:r>
            </a:p>
          </p:txBody>
        </p:sp>
        <p:sp>
          <p:nvSpPr>
            <p:cNvPr id="87" name="Text Box 86"/>
            <p:cNvSpPr txBox="1">
              <a:spLocks noChangeArrowheads="1"/>
            </p:cNvSpPr>
            <p:nvPr/>
          </p:nvSpPr>
          <p:spPr bwMode="auto">
            <a:xfrm>
              <a:off x="3415" y="2338"/>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2.1</a:t>
              </a:r>
            </a:p>
          </p:txBody>
        </p:sp>
        <p:sp>
          <p:nvSpPr>
            <p:cNvPr id="88" name="Text Box 87"/>
            <p:cNvSpPr txBox="1">
              <a:spLocks noChangeArrowheads="1"/>
            </p:cNvSpPr>
            <p:nvPr/>
          </p:nvSpPr>
          <p:spPr bwMode="auto">
            <a:xfrm>
              <a:off x="1070" y="2612"/>
              <a:ext cx="576"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2205</a:t>
              </a:r>
            </a:p>
          </p:txBody>
        </p:sp>
        <p:sp>
          <p:nvSpPr>
            <p:cNvPr id="89" name="Text Box 88"/>
            <p:cNvSpPr txBox="1">
              <a:spLocks noChangeArrowheads="1"/>
            </p:cNvSpPr>
            <p:nvPr/>
          </p:nvSpPr>
          <p:spPr bwMode="auto">
            <a:xfrm>
              <a:off x="1572" y="2544"/>
              <a:ext cx="553" cy="33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S31803</a:t>
              </a:r>
            </a:p>
            <a:p>
              <a:r>
                <a:rPr lang="en-US" sz="1600" b="1" dirty="0">
                  <a:solidFill>
                    <a:schemeClr val="tx2">
                      <a:lumMod val="95000"/>
                      <a:lumOff val="5000"/>
                    </a:schemeClr>
                  </a:solidFill>
                  <a:latin typeface="+mj-lt"/>
                </a:rPr>
                <a:t>S32205</a:t>
              </a:r>
            </a:p>
          </p:txBody>
        </p:sp>
        <p:sp>
          <p:nvSpPr>
            <p:cNvPr id="90" name="Text Box 89"/>
            <p:cNvSpPr txBox="1">
              <a:spLocks noChangeArrowheads="1"/>
            </p:cNvSpPr>
            <p:nvPr/>
          </p:nvSpPr>
          <p:spPr bwMode="auto">
            <a:xfrm>
              <a:off x="2240" y="2591"/>
              <a:ext cx="832" cy="193"/>
            </a:xfrm>
            <a:prstGeom prst="rect">
              <a:avLst/>
            </a:prstGeom>
            <a:noFill/>
            <a:ln w="12700" cap="sq">
              <a:noFill/>
              <a:miter lim="800000"/>
              <a:headEnd type="none" w="sm" len="sm"/>
              <a:tailEnd type="none" w="sm" len="sm"/>
            </a:ln>
            <a:effectLst/>
          </p:spPr>
          <p:txBody>
            <a:bodyPr>
              <a:spAutoFit/>
            </a:bodyPr>
            <a:lstStyle/>
            <a:p>
              <a:r>
                <a:rPr lang="en-US" sz="1600" b="1" dirty="0">
                  <a:solidFill>
                    <a:schemeClr val="tx2">
                      <a:lumMod val="95000"/>
                      <a:lumOff val="5000"/>
                    </a:schemeClr>
                  </a:solidFill>
                  <a:latin typeface="+mj-lt"/>
                </a:rPr>
                <a:t>Duplex</a:t>
              </a:r>
            </a:p>
          </p:txBody>
        </p:sp>
        <p:sp>
          <p:nvSpPr>
            <p:cNvPr id="91" name="Text Box 90"/>
            <p:cNvSpPr txBox="1">
              <a:spLocks noChangeArrowheads="1"/>
            </p:cNvSpPr>
            <p:nvPr/>
          </p:nvSpPr>
          <p:spPr bwMode="auto">
            <a:xfrm>
              <a:off x="3917" y="2598"/>
              <a:ext cx="432" cy="249"/>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0.03</a:t>
              </a:r>
            </a:p>
            <a:p>
              <a:pPr algn="ctr"/>
              <a:endParaRPr lang="en-US" sz="1600" b="1" dirty="0">
                <a:solidFill>
                  <a:schemeClr val="tx2">
                    <a:lumMod val="95000"/>
                    <a:lumOff val="5000"/>
                  </a:schemeClr>
                </a:solidFill>
                <a:latin typeface="+mj-lt"/>
              </a:endParaRPr>
            </a:p>
          </p:txBody>
        </p:sp>
        <p:sp>
          <p:nvSpPr>
            <p:cNvPr id="92" name="Text Box 91"/>
            <p:cNvSpPr txBox="1">
              <a:spLocks noChangeArrowheads="1"/>
            </p:cNvSpPr>
            <p:nvPr/>
          </p:nvSpPr>
          <p:spPr bwMode="auto">
            <a:xfrm>
              <a:off x="4396" y="2598"/>
              <a:ext cx="412" cy="288"/>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450</a:t>
              </a:r>
              <a:endParaRPr lang="en-US" sz="2000" b="1" baseline="30000" dirty="0">
                <a:solidFill>
                  <a:schemeClr val="tx2">
                    <a:lumMod val="95000"/>
                    <a:lumOff val="5000"/>
                  </a:schemeClr>
                </a:solidFill>
                <a:latin typeface="+mj-lt"/>
              </a:endParaRPr>
            </a:p>
          </p:txBody>
        </p:sp>
        <p:sp>
          <p:nvSpPr>
            <p:cNvPr id="93" name="Text Box 92"/>
            <p:cNvSpPr txBox="1">
              <a:spLocks noChangeArrowheads="1"/>
            </p:cNvSpPr>
            <p:nvPr/>
          </p:nvSpPr>
          <p:spPr bwMode="auto">
            <a:xfrm>
              <a:off x="2840" y="2606"/>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22</a:t>
              </a:r>
            </a:p>
          </p:txBody>
        </p:sp>
        <p:sp>
          <p:nvSpPr>
            <p:cNvPr id="94" name="Text Box 93"/>
            <p:cNvSpPr txBox="1">
              <a:spLocks noChangeArrowheads="1"/>
            </p:cNvSpPr>
            <p:nvPr/>
          </p:nvSpPr>
          <p:spPr bwMode="auto">
            <a:xfrm>
              <a:off x="4886" y="2584"/>
              <a:ext cx="411" cy="233"/>
            </a:xfrm>
            <a:prstGeom prst="rect">
              <a:avLst/>
            </a:prstGeom>
            <a:noFill/>
            <a:ln w="9525">
              <a:noFill/>
              <a:miter lim="800000"/>
              <a:headEnd/>
              <a:tailEnd/>
            </a:ln>
          </p:spPr>
          <p:txBody>
            <a:bodyPr/>
            <a:lstStyle/>
            <a:p>
              <a:r>
                <a:rPr lang="en-US" sz="1600" b="1" dirty="0">
                  <a:solidFill>
                    <a:schemeClr val="tx2">
                      <a:lumMod val="95000"/>
                      <a:lumOff val="5000"/>
                    </a:schemeClr>
                  </a:solidFill>
                  <a:latin typeface="+mj-lt"/>
                </a:rPr>
                <a:t>620</a:t>
              </a:r>
            </a:p>
          </p:txBody>
        </p:sp>
        <p:sp>
          <p:nvSpPr>
            <p:cNvPr id="95" name="Text Box 94"/>
            <p:cNvSpPr txBox="1">
              <a:spLocks noChangeArrowheads="1"/>
            </p:cNvSpPr>
            <p:nvPr/>
          </p:nvSpPr>
          <p:spPr bwMode="auto">
            <a:xfrm>
              <a:off x="5242" y="2591"/>
              <a:ext cx="470" cy="192"/>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25</a:t>
              </a:r>
              <a:endParaRPr lang="en-US" sz="2000" b="1" baseline="30000" dirty="0">
                <a:solidFill>
                  <a:schemeClr val="tx2">
                    <a:lumMod val="95000"/>
                    <a:lumOff val="5000"/>
                  </a:schemeClr>
                </a:solidFill>
                <a:latin typeface="+mj-lt"/>
              </a:endParaRPr>
            </a:p>
          </p:txBody>
        </p:sp>
        <p:sp>
          <p:nvSpPr>
            <p:cNvPr id="96" name="Text Box 95"/>
            <p:cNvSpPr txBox="1">
              <a:spLocks noChangeArrowheads="1"/>
            </p:cNvSpPr>
            <p:nvPr/>
          </p:nvSpPr>
          <p:spPr bwMode="auto">
            <a:xfrm>
              <a:off x="3128" y="2612"/>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5</a:t>
              </a:r>
            </a:p>
          </p:txBody>
        </p:sp>
        <p:sp>
          <p:nvSpPr>
            <p:cNvPr id="97" name="Text Box 96"/>
            <p:cNvSpPr txBox="1">
              <a:spLocks noChangeArrowheads="1"/>
            </p:cNvSpPr>
            <p:nvPr/>
          </p:nvSpPr>
          <p:spPr bwMode="auto">
            <a:xfrm>
              <a:off x="3415" y="2612"/>
              <a:ext cx="288" cy="173"/>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3</a:t>
              </a:r>
            </a:p>
          </p:txBody>
        </p:sp>
        <p:sp>
          <p:nvSpPr>
            <p:cNvPr id="98" name="Text Box 97"/>
            <p:cNvSpPr txBox="1">
              <a:spLocks noChangeArrowheads="1"/>
            </p:cNvSpPr>
            <p:nvPr/>
          </p:nvSpPr>
          <p:spPr bwMode="auto">
            <a:xfrm>
              <a:off x="3620" y="2606"/>
              <a:ext cx="432" cy="249"/>
            </a:xfrm>
            <a:prstGeom prst="rect">
              <a:avLst/>
            </a:prstGeom>
            <a:noFill/>
            <a:ln w="9525">
              <a:noFill/>
              <a:miter lim="800000"/>
              <a:headEnd/>
              <a:tailEnd/>
            </a:ln>
          </p:spPr>
          <p:txBody>
            <a:bodyPr/>
            <a:lstStyle/>
            <a:p>
              <a:pPr algn="ctr"/>
              <a:r>
                <a:rPr lang="en-US" sz="1600" b="1" dirty="0">
                  <a:solidFill>
                    <a:schemeClr val="tx2">
                      <a:lumMod val="95000"/>
                      <a:lumOff val="5000"/>
                    </a:schemeClr>
                  </a:solidFill>
                  <a:latin typeface="+mj-lt"/>
                </a:rPr>
                <a:t>0.15</a:t>
              </a:r>
            </a:p>
            <a:p>
              <a:pPr algn="ctr"/>
              <a:endParaRPr lang="en-US" sz="1600" b="1" dirty="0">
                <a:solidFill>
                  <a:schemeClr val="tx2">
                    <a:lumMod val="95000"/>
                    <a:lumOff val="5000"/>
                  </a:schemeClr>
                </a:solidFill>
                <a:latin typeface="+mj-lt"/>
              </a:endParaRPr>
            </a:p>
          </p:txBody>
        </p:sp>
      </p:gr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noGrp="1"/>
          </p:cNvGrpSpPr>
          <p:nvPr>
            <p:ph idx="1"/>
          </p:nvPr>
        </p:nvGrpSpPr>
        <p:grpSpPr bwMode="auto">
          <a:xfrm>
            <a:off x="1905000" y="228600"/>
            <a:ext cx="6618515" cy="6381994"/>
            <a:chOff x="1728" y="288"/>
            <a:chExt cx="3072" cy="3733"/>
          </a:xfrm>
        </p:grpSpPr>
        <p:pic>
          <p:nvPicPr>
            <p:cNvPr id="5" name="Picture 3"/>
            <p:cNvPicPr>
              <a:picLocks noChangeAspect="1" noChangeArrowheads="1"/>
            </p:cNvPicPr>
            <p:nvPr/>
          </p:nvPicPr>
          <p:blipFill>
            <a:blip r:embed="rId2" cstate="print"/>
            <a:srcRect/>
            <a:stretch>
              <a:fillRect/>
            </a:stretch>
          </p:blipFill>
          <p:spPr bwMode="auto">
            <a:xfrm>
              <a:off x="1728" y="288"/>
              <a:ext cx="3072" cy="3324"/>
            </a:xfrm>
            <a:prstGeom prst="rect">
              <a:avLst/>
            </a:prstGeom>
            <a:noFill/>
            <a:ln w="9525">
              <a:noFill/>
              <a:miter lim="800000"/>
              <a:headEnd/>
              <a:tailEnd/>
            </a:ln>
          </p:spPr>
        </p:pic>
        <p:sp>
          <p:nvSpPr>
            <p:cNvPr id="6" name="Text Box 4"/>
            <p:cNvSpPr txBox="1">
              <a:spLocks noChangeArrowheads="1"/>
            </p:cNvSpPr>
            <p:nvPr/>
          </p:nvSpPr>
          <p:spPr bwMode="auto">
            <a:xfrm>
              <a:off x="1905" y="3631"/>
              <a:ext cx="2835" cy="390"/>
            </a:xfrm>
            <a:prstGeom prst="rect">
              <a:avLst/>
            </a:prstGeom>
            <a:noFill/>
            <a:ln w="9525">
              <a:noFill/>
              <a:miter lim="800000"/>
              <a:headEnd/>
              <a:tailEnd/>
            </a:ln>
          </p:spPr>
          <p:txBody>
            <a:bodyPr/>
            <a:lstStyle/>
            <a:p>
              <a:pPr algn="ctr"/>
              <a:r>
                <a:rPr lang="en-US" sz="2000" b="1" dirty="0" smtClean="0">
                  <a:solidFill>
                    <a:schemeClr val="tx2">
                      <a:lumMod val="95000"/>
                      <a:lumOff val="5000"/>
                    </a:schemeClr>
                  </a:solidFill>
                </a:rPr>
                <a:t>Stress-Strain </a:t>
              </a:r>
              <a:r>
                <a:rPr lang="en-US" sz="2000" b="1" dirty="0">
                  <a:solidFill>
                    <a:schemeClr val="tx2">
                      <a:lumMod val="95000"/>
                      <a:lumOff val="5000"/>
                    </a:schemeClr>
                  </a:solidFill>
                </a:rPr>
                <a:t>Curve</a:t>
              </a:r>
              <a:endParaRPr lang="en-US" b="1" dirty="0">
                <a:solidFill>
                  <a:schemeClr val="tx2">
                    <a:lumMod val="95000"/>
                    <a:lumOff val="5000"/>
                  </a:schemeClr>
                </a:solidFill>
              </a:endParaRPr>
            </a:p>
          </p:txBody>
        </p:sp>
      </p:grpSp>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Theme1">
  <a:themeElements>
    <a:clrScheme name="Project Status (Standard).pot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fontScheme name="Project Status (Standard).po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Status (Standard).pot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Project Status (Standard).pot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Project Status (Standard).pot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3B6C9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740</TotalTime>
  <Words>1121</Words>
  <Application>Microsoft Office PowerPoint</Application>
  <PresentationFormat>On-screen Show (4:3)</PresentationFormat>
  <Paragraphs>209</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Theme1</vt:lpstr>
      <vt:lpstr>Picture</vt:lpstr>
      <vt:lpstr>STAINLESS STEEL AS REINFORCEMENT </vt:lpstr>
      <vt:lpstr>Introduction</vt:lpstr>
      <vt:lpstr>Types Of Stainless Steel</vt:lpstr>
      <vt:lpstr>Austenitic</vt:lpstr>
      <vt:lpstr>Ferritic</vt:lpstr>
      <vt:lpstr>Austenitic-ferritic (Duplex)</vt:lpstr>
      <vt:lpstr>Martensitic</vt:lpstr>
      <vt:lpstr>Properties Of Stainless Steel</vt:lpstr>
      <vt:lpstr>Slide 9</vt:lpstr>
      <vt:lpstr>Toughness of stainless steel</vt:lpstr>
      <vt:lpstr>Corrosion resistivity of stainless steel </vt:lpstr>
      <vt:lpstr>Slide 12</vt:lpstr>
      <vt:lpstr>Use of stainless steel</vt:lpstr>
      <vt:lpstr>cost effective use of stainless steel </vt:lpstr>
      <vt:lpstr>Slide 15</vt:lpstr>
      <vt:lpstr>Slide 16</vt:lpstr>
      <vt:lpstr>Cost analysis </vt:lpstr>
      <vt:lpstr>Actual life costing of stainless steel</vt:lpstr>
      <vt:lpstr>UK Midlands Link Viaduct </vt:lpstr>
      <vt:lpstr>Advantage of stainless steel </vt:lpstr>
      <vt:lpstr>Shenzhen Western Corridor Bridge</vt:lpstr>
      <vt:lpstr>Slide 22</vt:lpstr>
      <vt:lpstr>Nuclear Plant In France: Stainless Steel Has Been Used to Build Ferroconcrete Drums for Disposal of Radioactive Nuclear Wastes. In This Application, for Safety Reasons, Is Mandatory the Use Stainless Steel in Order to Avoid Cracks in the Concrete (Caused by Reinforcing Bars Corrosion) and Subsequent Waste Leaking </vt:lpstr>
      <vt:lpstr>Slide 24</vt:lpstr>
      <vt:lpstr>Slide 25</vt:lpstr>
      <vt:lpstr>Slide 26</vt:lpstr>
      <vt:lpstr>Glandstone Bridge, Queenslans, Australia The Gladstone Bridge Was Built in 1960 and Showed Corrosion of the Reinforcing Mild Steel on the Deck. The Maintenance Works Have Seen the Use of 12 Mm Diameter Stainless Steel Ribbed Bars Type 316L Joined With the Original Carbon Steel </vt:lpstr>
      <vt:lpstr>Slide 28</vt:lpstr>
      <vt:lpstr>References </vt:lpstr>
      <vt:lpstr>Slide 30</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STAINLESS STEEL AS REINFORCEMENT </dc:title>
  <dc:creator>User</dc:creator>
  <cp:lastModifiedBy>User</cp:lastModifiedBy>
  <cp:revision>34</cp:revision>
  <dcterms:created xsi:type="dcterms:W3CDTF">2010-10-28T15:44:45Z</dcterms:created>
  <dcterms:modified xsi:type="dcterms:W3CDTF">2010-11-19T05:01:21Z</dcterms:modified>
</cp:coreProperties>
</file>